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3004800" cy="7315200"/>
  <p:notesSz cx="6858000" cy="9144000"/>
  <p:embeddedFontLst>
    <p:embeddedFont>
      <p:font typeface="Mero Thai" pitchFamily="2" charset="-34"/>
      <p:regular r:id="rId26"/>
    </p:embeddedFont>
    <p:embeddedFont>
      <p:font typeface="Neue Machina" pitchFamily="2" charset="77"/>
      <p:regular r:id="rId27"/>
    </p:embeddedFont>
    <p:embeddedFont>
      <p:font typeface="Neue Machina Light" pitchFamily="2" charset="77"/>
      <p:regular r:id="rId28"/>
    </p:embeddedFont>
    <p:embeddedFont>
      <p:font typeface="Neue Machina Ultra-Bold" pitchFamily="2" charset="77"/>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94638" autoAdjust="0"/>
  </p:normalViewPr>
  <p:slideViewPr>
    <p:cSldViewPr>
      <p:cViewPr varScale="1">
        <p:scale>
          <a:sx n="120" d="100"/>
          <a:sy n="120" d="100"/>
        </p:scale>
        <p:origin x="19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⁠URL Length: Measures the overall length of the URL.</a:t>
            </a:r>
          </a:p>
          <a:p>
            <a:r>
              <a:rPr lang="en-US"/>
              <a:t>2.⁠ ⁠Hostname Length: Calculates the length of the domain extracted from the URL.</a:t>
            </a:r>
          </a:p>
          <a:p>
            <a:r>
              <a:rPr lang="en-US"/>
              <a:t>3.⁠ ⁠Count of 'www': Tally of 'www' occurrences in the URL.</a:t>
            </a:r>
          </a:p>
          <a:p>
            <a:r>
              <a:rPr lang="en-US"/>
              <a:t>4.⁠ ⁠Count of 'https': Counts occurrences of the secure protocol 'https'.</a:t>
            </a:r>
          </a:p>
          <a:p>
            <a:r>
              <a:rPr lang="en-US"/>
              <a:t>5.⁠ ⁠Count of 'http': Counts occurrences of the non-secure protocol 'http'.</a:t>
            </a:r>
          </a:p>
          <a:p>
            <a:r>
              <a:rPr lang="en-US"/>
              <a:t>6.⁠ ⁠Count of Dots: Tally of periods, used to gauge domain complexity.</a:t>
            </a:r>
          </a:p>
          <a:p>
            <a:r>
              <a:rPr lang="en-US"/>
              <a:t>7.⁠ ⁠Count of Percent Signs: Indicates encoding within the URL.</a:t>
            </a:r>
          </a:p>
          <a:p>
            <a:r>
              <a:rPr lang="en-US"/>
              <a:t>8.⁠ ⁠Count of Question Marks: Marks query sections, often manipulated in malicious URLs.</a:t>
            </a:r>
          </a:p>
          <a:p>
            <a:r>
              <a:rPr lang="en-US"/>
              <a:t>9.⁠ ⁠Count of Hyphens: Common in domain names; excess may indicate complexity.</a:t>
            </a:r>
          </a:p>
          <a:p>
            <a:r>
              <a:rPr lang="en-US"/>
              <a:t>10.⁠ ⁠Count of Equals Signs: Used in URL queries for parameter assignments.</a:t>
            </a:r>
          </a:p>
          <a:p>
            <a:r>
              <a:rPr lang="en-US"/>
              <a:t>11.⁠ ⁠Count of At Signs: At signs can indicate deceptive links or credentials.</a:t>
            </a:r>
          </a:p>
          <a:p>
            <a:r>
              <a:rPr lang="en-US"/>
              <a:t>12.⁠ ⁠Count of Directories: Estimates directory levels by counting slashes.</a:t>
            </a:r>
          </a:p>
          <a:p>
            <a:r>
              <a:rPr lang="en-US"/>
              <a:t>13.⁠ ⁠Count of Double Slashes: Potentially indicates malformed or crafted URLs.</a:t>
            </a:r>
          </a:p>
          <a:p>
            <a:r>
              <a:rPr lang="en-US"/>
              <a:t>14.⁠ ⁠Shortening Service Detection: Identifies URLs shortened by common services to mask malicious sites.</a:t>
            </a:r>
          </a:p>
          <a:p>
            <a:r>
              <a:rPr lang="en-US"/>
              <a:t>15.⁠ ⁠First Directory Length: Length of the first directory in the URL's path.</a:t>
            </a:r>
          </a:p>
          <a:p>
            <a:r>
              <a:rPr lang="en-US"/>
              <a:t>16.⁠ ⁠Top-Level Domain Analysis: Extracts and measures the length of the top-level domain.</a:t>
            </a:r>
          </a:p>
          <a:p>
            <a:r>
              <a:rPr lang="en-US"/>
              <a:t>17.⁠ ⁠Suspicious Keywords Detection: Searches for words associated with phishing or scams.</a:t>
            </a:r>
          </a:p>
          <a:p>
            <a:r>
              <a:rPr lang="en-US"/>
              <a:t>18.⁠ ⁠Digit Count: Counts the number of digits, which might suggest obfuscation.</a:t>
            </a:r>
          </a:p>
          <a:p>
            <a:r>
              <a:rPr lang="en-US"/>
              <a:t>19.⁠ ⁠Letter Count: Tally of alphabetical characters in the URL.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⁠URL Length: Measures the overall length of the URL.</a:t>
            </a:r>
          </a:p>
          <a:p>
            <a:r>
              <a:rPr lang="en-US"/>
              <a:t>2.⁠ ⁠Hostname Length: Calculates the length of the domain extracted from the URL.</a:t>
            </a:r>
          </a:p>
          <a:p>
            <a:r>
              <a:rPr lang="en-US"/>
              <a:t>3.⁠ ⁠Count of 'www': Tally of 'www' occurrences in the URL.</a:t>
            </a:r>
          </a:p>
          <a:p>
            <a:r>
              <a:rPr lang="en-US"/>
              <a:t>4.⁠ ⁠Count of 'https': Counts occurrences of the secure protocol 'https'.</a:t>
            </a:r>
          </a:p>
          <a:p>
            <a:r>
              <a:rPr lang="en-US"/>
              <a:t>5.⁠ ⁠Count of 'http': Counts occurrences of the non-secure protocol 'http'.</a:t>
            </a:r>
          </a:p>
          <a:p>
            <a:r>
              <a:rPr lang="en-US"/>
              <a:t>6.⁠ ⁠Count of Dots: Tally of periods, used to gauge domain complexity.</a:t>
            </a:r>
          </a:p>
          <a:p>
            <a:r>
              <a:rPr lang="en-US"/>
              <a:t>7.⁠ ⁠Count of Percent Signs: Indicates encoding within the URL.</a:t>
            </a:r>
          </a:p>
          <a:p>
            <a:r>
              <a:rPr lang="en-US"/>
              <a:t>8.⁠ ⁠Count of Question Marks: Marks query sections, often manipulated in malicious URLs.</a:t>
            </a:r>
          </a:p>
          <a:p>
            <a:r>
              <a:rPr lang="en-US"/>
              <a:t>9.⁠ ⁠Count of Hyphens: Common in domain names; excess may indicate complexity.</a:t>
            </a:r>
          </a:p>
          <a:p>
            <a:r>
              <a:rPr lang="en-US"/>
              <a:t>10.⁠ ⁠Count of Equals Signs: Used in URL queries for parameter assignments.</a:t>
            </a:r>
          </a:p>
          <a:p>
            <a:r>
              <a:rPr lang="en-US"/>
              <a:t>11.⁠ ⁠Count of At Signs: At signs can indicate deceptive links or credentials.</a:t>
            </a:r>
          </a:p>
          <a:p>
            <a:r>
              <a:rPr lang="en-US"/>
              <a:t>12.⁠ ⁠Count of Directories: Estimates directory levels by counting slashes.</a:t>
            </a:r>
          </a:p>
          <a:p>
            <a:r>
              <a:rPr lang="en-US"/>
              <a:t>13.⁠ ⁠Count of Double Slashes: Potentially indicates malformed or crafted URLs.</a:t>
            </a:r>
          </a:p>
          <a:p>
            <a:r>
              <a:rPr lang="en-US"/>
              <a:t>14.⁠ ⁠Shortening Service Detection: Identifies URLs shortened by common services to mask malicious sites.</a:t>
            </a:r>
          </a:p>
          <a:p>
            <a:r>
              <a:rPr lang="en-US"/>
              <a:t>15.⁠ ⁠First Directory Length: Length of the first directory in the URL's path.</a:t>
            </a:r>
          </a:p>
          <a:p>
            <a:r>
              <a:rPr lang="en-US"/>
              <a:t>16.⁠ ⁠Top-Level Domain Analysis: Extracts and measures the length of the top-level domain.</a:t>
            </a:r>
          </a:p>
          <a:p>
            <a:r>
              <a:rPr lang="en-US"/>
              <a:t>17.⁠ ⁠Suspicious Keywords Detection: Searches for words associated with phishing or scams.</a:t>
            </a:r>
          </a:p>
          <a:p>
            <a:r>
              <a:rPr lang="en-US"/>
              <a:t>18.⁠ ⁠Digit Count: Counts the number of digits, which might suggest obfuscation.</a:t>
            </a:r>
          </a:p>
          <a:p>
            <a:r>
              <a:rPr lang="en-US"/>
              <a:t>19.⁠ ⁠Letter Count: Tally of alphabetical characters in the URL.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00026" y="-4146031"/>
            <a:ext cx="11285548" cy="14376494"/>
          </a:xfrm>
          <a:custGeom>
            <a:avLst/>
            <a:gdLst/>
            <a:ahLst/>
            <a:cxnLst/>
            <a:rect l="l" t="t" r="r" b="b"/>
            <a:pathLst>
              <a:path w="11285548" h="14376494">
                <a:moveTo>
                  <a:pt x="0" y="0"/>
                </a:moveTo>
                <a:lnTo>
                  <a:pt x="11285548" y="0"/>
                </a:lnTo>
                <a:lnTo>
                  <a:pt x="11285548" y="14376495"/>
                </a:lnTo>
                <a:lnTo>
                  <a:pt x="0" y="143764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175" y="0"/>
            <a:ext cx="5396851" cy="7315200"/>
            <a:chOff x="0" y="0"/>
            <a:chExt cx="2567252" cy="3479800"/>
          </a:xfrm>
        </p:grpSpPr>
        <p:sp>
          <p:nvSpPr>
            <p:cNvPr id="4" name="Freeform 4"/>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txBody>
            <a:bodyPr/>
            <a:lstStyle/>
            <a:p>
              <a:endParaRPr lang="en-US"/>
            </a:p>
          </p:txBody>
        </p:sp>
      </p:grpSp>
      <p:sp>
        <p:nvSpPr>
          <p:cNvPr id="5" name="TextBox 5"/>
          <p:cNvSpPr txBox="1"/>
          <p:nvPr/>
        </p:nvSpPr>
        <p:spPr>
          <a:xfrm>
            <a:off x="369981" y="98650"/>
            <a:ext cx="6714590" cy="3278444"/>
          </a:xfrm>
          <a:prstGeom prst="rect">
            <a:avLst/>
          </a:prstGeom>
        </p:spPr>
        <p:txBody>
          <a:bodyPr lIns="0" tIns="0" rIns="0" bIns="0" rtlCol="0" anchor="t">
            <a:spAutoFit/>
          </a:bodyPr>
          <a:lstStyle/>
          <a:p>
            <a:pPr>
              <a:lnSpc>
                <a:spcPts val="6277"/>
              </a:lnSpc>
            </a:pPr>
            <a:r>
              <a:rPr lang="en-US" sz="4982">
                <a:solidFill>
                  <a:srgbClr val="EFEFEF"/>
                </a:solidFill>
                <a:latin typeface="Mero Thai"/>
              </a:rPr>
              <a:t>Malicious URL's Detection using NLP and Machine Learning</a:t>
            </a:r>
          </a:p>
        </p:txBody>
      </p:sp>
      <p:sp>
        <p:nvSpPr>
          <p:cNvPr id="6" name="TextBox 6"/>
          <p:cNvSpPr txBox="1"/>
          <p:nvPr/>
        </p:nvSpPr>
        <p:spPr>
          <a:xfrm>
            <a:off x="589090" y="5358500"/>
            <a:ext cx="12089882" cy="438221"/>
          </a:xfrm>
          <a:prstGeom prst="rect">
            <a:avLst/>
          </a:prstGeom>
        </p:spPr>
        <p:txBody>
          <a:bodyPr lIns="0" tIns="0" rIns="0" bIns="0" rtlCol="0" anchor="t">
            <a:spAutoFit/>
          </a:bodyPr>
          <a:lstStyle/>
          <a:p>
            <a:pPr algn="ctr">
              <a:lnSpc>
                <a:spcPts val="3414"/>
              </a:lnSpc>
              <a:spcBef>
                <a:spcPct val="0"/>
              </a:spcBef>
            </a:pPr>
            <a:r>
              <a:rPr lang="en-US" sz="2438">
                <a:solidFill>
                  <a:srgbClr val="EFEFEF"/>
                </a:solidFill>
                <a:latin typeface="Neue Machina Light"/>
              </a:rPr>
              <a:t>CIS 600 Applied Natural Language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501437" y="4441438"/>
            <a:ext cx="5231289" cy="4623151"/>
          </a:xfrm>
          <a:custGeom>
            <a:avLst/>
            <a:gdLst/>
            <a:ahLst/>
            <a:cxnLst/>
            <a:rect l="l" t="t" r="r" b="b"/>
            <a:pathLst>
              <a:path w="5231289" h="4623151">
                <a:moveTo>
                  <a:pt x="0" y="0"/>
                </a:moveTo>
                <a:lnTo>
                  <a:pt x="5231289" y="0"/>
                </a:lnTo>
                <a:lnTo>
                  <a:pt x="5231289" y="4623152"/>
                </a:lnTo>
                <a:lnTo>
                  <a:pt x="0" y="4623152"/>
                </a:lnTo>
                <a:lnTo>
                  <a:pt x="0" y="0"/>
                </a:lnTo>
                <a:close/>
              </a:path>
            </a:pathLst>
          </a:custGeom>
          <a:blipFill>
            <a:blip r:embed="rId2"/>
            <a:stretch>
              <a:fillRect/>
            </a:stretch>
          </a:blipFill>
        </p:spPr>
        <p:txBody>
          <a:bodyPr/>
          <a:lstStyle/>
          <a:p>
            <a:endParaRPr lang="en-US"/>
          </a:p>
        </p:txBody>
      </p:sp>
      <p:sp>
        <p:nvSpPr>
          <p:cNvPr id="3" name="Freeform 3"/>
          <p:cNvSpPr/>
          <p:nvPr/>
        </p:nvSpPr>
        <p:spPr>
          <a:xfrm>
            <a:off x="734695" y="731520"/>
            <a:ext cx="1463028" cy="1463028"/>
          </a:xfrm>
          <a:custGeom>
            <a:avLst/>
            <a:gdLst/>
            <a:ahLst/>
            <a:cxnLst/>
            <a:rect l="l" t="t" r="r" b="b"/>
            <a:pathLst>
              <a:path w="1463028" h="1463028">
                <a:moveTo>
                  <a:pt x="0" y="0"/>
                </a:moveTo>
                <a:lnTo>
                  <a:pt x="1463028" y="0"/>
                </a:lnTo>
                <a:lnTo>
                  <a:pt x="1463028" y="1463028"/>
                </a:lnTo>
                <a:lnTo>
                  <a:pt x="0" y="1463028"/>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94068" y="3117215"/>
            <a:ext cx="11382387" cy="956945"/>
          </a:xfrm>
          <a:prstGeom prst="rect">
            <a:avLst/>
          </a:prstGeom>
        </p:spPr>
        <p:txBody>
          <a:bodyPr lIns="0" tIns="0" rIns="0" bIns="0" rtlCol="0" anchor="t">
            <a:spAutoFit/>
          </a:bodyPr>
          <a:lstStyle/>
          <a:p>
            <a:pPr marL="0" lvl="0" indent="0">
              <a:lnSpc>
                <a:spcPts val="6570"/>
              </a:lnSpc>
            </a:pPr>
            <a:r>
              <a:rPr lang="en-US" sz="5475">
                <a:solidFill>
                  <a:srgbClr val="EFEFEF"/>
                </a:solidFill>
                <a:latin typeface="Mero Thai"/>
              </a:rPr>
              <a:t>URL Decomposition Techniques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769332" y="18627"/>
            <a:ext cx="7472486" cy="584200"/>
          </a:xfrm>
          <a:prstGeom prst="rect">
            <a:avLst/>
          </a:prstGeom>
        </p:spPr>
        <p:txBody>
          <a:bodyPr lIns="0" tIns="0" rIns="0" bIns="0" rtlCol="0" anchor="t">
            <a:spAutoFit/>
          </a:bodyPr>
          <a:lstStyle/>
          <a:p>
            <a:pPr marL="0" lvl="0" indent="0" algn="ctr">
              <a:lnSpc>
                <a:spcPts val="4044"/>
              </a:lnSpc>
              <a:spcBef>
                <a:spcPct val="0"/>
              </a:spcBef>
            </a:pPr>
            <a:r>
              <a:rPr lang="en-US" sz="3370">
                <a:solidFill>
                  <a:srgbClr val="EFEFEF"/>
                </a:solidFill>
                <a:latin typeface="Mero Thai"/>
              </a:rPr>
              <a:t>Feature Development</a:t>
            </a:r>
          </a:p>
        </p:txBody>
      </p:sp>
      <p:grpSp>
        <p:nvGrpSpPr>
          <p:cNvPr id="3" name="Group 3"/>
          <p:cNvGrpSpPr/>
          <p:nvPr/>
        </p:nvGrpSpPr>
        <p:grpSpPr>
          <a:xfrm>
            <a:off x="1135097" y="825378"/>
            <a:ext cx="5118443" cy="1085154"/>
            <a:chOff x="0" y="0"/>
            <a:chExt cx="6824590" cy="1446872"/>
          </a:xfrm>
        </p:grpSpPr>
        <p:sp>
          <p:nvSpPr>
            <p:cNvPr id="4" name="TextBox 4"/>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cs typeface="Mero Thai"/>
                </a:rPr>
                <a:t>Basic Parsing with ⁠ urlparse ⁠:</a:t>
              </a:r>
            </a:p>
          </p:txBody>
        </p:sp>
        <p:sp>
          <p:nvSpPr>
            <p:cNvPr id="5" name="TextBox 5"/>
            <p:cNvSpPr txBox="1"/>
            <p:nvPr/>
          </p:nvSpPr>
          <p:spPr>
            <a:xfrm>
              <a:off x="0" y="705549"/>
              <a:ext cx="6824590" cy="741322"/>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Splits URL into components: scheme, domain, path, query, fragment.</a:t>
              </a:r>
              <a:r>
                <a:rPr lang="en-US" sz="1635" u="none">
                  <a:solidFill>
                    <a:srgbClr val="EFEFEF"/>
                  </a:solidFill>
                  <a:latin typeface="Neue Machina Light"/>
                </a:rPr>
                <a:t> </a:t>
              </a:r>
            </a:p>
          </p:txBody>
        </p:sp>
      </p:grpSp>
      <p:sp>
        <p:nvSpPr>
          <p:cNvPr id="6" name="TextBox 6"/>
          <p:cNvSpPr txBox="1"/>
          <p:nvPr/>
        </p:nvSpPr>
        <p:spPr>
          <a:xfrm>
            <a:off x="1104742" y="4537920"/>
            <a:ext cx="5118443" cy="393065"/>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Count-Based Features:</a:t>
            </a:r>
          </a:p>
        </p:txBody>
      </p:sp>
      <p:sp>
        <p:nvSpPr>
          <p:cNvPr id="7" name="TextBox 7"/>
          <p:cNvSpPr txBox="1"/>
          <p:nvPr/>
        </p:nvSpPr>
        <p:spPr>
          <a:xfrm>
            <a:off x="1104742" y="5021578"/>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Character Count: Periods, hyphens, question marks, percent signs, equals signs, '@' signs.</a:t>
            </a:r>
          </a:p>
        </p:txBody>
      </p:sp>
      <p:sp>
        <p:nvSpPr>
          <p:cNvPr id="8" name="TextBox 8"/>
          <p:cNvSpPr txBox="1"/>
          <p:nvPr/>
        </p:nvSpPr>
        <p:spPr>
          <a:xfrm>
            <a:off x="1135097" y="2126485"/>
            <a:ext cx="5118443" cy="393065"/>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Length-Based Features:</a:t>
            </a:r>
          </a:p>
        </p:txBody>
      </p:sp>
      <p:sp>
        <p:nvSpPr>
          <p:cNvPr id="9" name="TextBox 9"/>
          <p:cNvSpPr txBox="1"/>
          <p:nvPr/>
        </p:nvSpPr>
        <p:spPr>
          <a:xfrm>
            <a:off x="1104742" y="2624593"/>
            <a:ext cx="5118443" cy="28103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URL Length: Total characters in the URL.</a:t>
            </a:r>
            <a:r>
              <a:rPr lang="en-US" sz="1635" u="none">
                <a:solidFill>
                  <a:srgbClr val="EFEFEF"/>
                </a:solidFill>
                <a:latin typeface="Neue Machina Light"/>
              </a:rPr>
              <a:t> </a:t>
            </a:r>
          </a:p>
        </p:txBody>
      </p:sp>
      <p:sp>
        <p:nvSpPr>
          <p:cNvPr id="10" name="AutoShape 10"/>
          <p:cNvSpPr/>
          <p:nvPr/>
        </p:nvSpPr>
        <p:spPr>
          <a:xfrm flipV="1">
            <a:off x="497608" y="825378"/>
            <a:ext cx="0" cy="5852160"/>
          </a:xfrm>
          <a:prstGeom prst="line">
            <a:avLst/>
          </a:prstGeom>
          <a:ln w="9525" cap="rnd">
            <a:solidFill>
              <a:srgbClr val="EFEFEF"/>
            </a:solidFill>
            <a:prstDash val="solid"/>
            <a:headEnd type="none" w="sm" len="sm"/>
            <a:tailEnd type="none" w="sm" len="sm"/>
          </a:ln>
        </p:spPr>
        <p:txBody>
          <a:bodyPr/>
          <a:lstStyle/>
          <a:p>
            <a:endParaRPr lang="en-US"/>
          </a:p>
        </p:txBody>
      </p:sp>
      <p:sp>
        <p:nvSpPr>
          <p:cNvPr id="11" name="Freeform 11"/>
          <p:cNvSpPr/>
          <p:nvPr/>
        </p:nvSpPr>
        <p:spPr>
          <a:xfrm>
            <a:off x="333543" y="731520"/>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2" name="Freeform 12"/>
          <p:cNvSpPr/>
          <p:nvPr/>
        </p:nvSpPr>
        <p:spPr>
          <a:xfrm>
            <a:off x="333543" y="2198193"/>
            <a:ext cx="321356" cy="321356"/>
          </a:xfrm>
          <a:custGeom>
            <a:avLst/>
            <a:gdLst/>
            <a:ahLst/>
            <a:cxnLst/>
            <a:rect l="l" t="t" r="r" b="b"/>
            <a:pathLst>
              <a:path w="321356" h="321356">
                <a:moveTo>
                  <a:pt x="0" y="0"/>
                </a:moveTo>
                <a:lnTo>
                  <a:pt x="321356" y="0"/>
                </a:lnTo>
                <a:lnTo>
                  <a:pt x="321356" y="321357"/>
                </a:lnTo>
                <a:lnTo>
                  <a:pt x="0" y="321357"/>
                </a:lnTo>
                <a:lnTo>
                  <a:pt x="0" y="0"/>
                </a:lnTo>
                <a:close/>
              </a:path>
            </a:pathLst>
          </a:custGeom>
          <a:blipFill>
            <a:blip r:embed="rId3"/>
            <a:stretch>
              <a:fillRect/>
            </a:stretch>
          </a:blipFill>
        </p:spPr>
        <p:txBody>
          <a:bodyPr/>
          <a:lstStyle/>
          <a:p>
            <a:endParaRPr lang="en-US"/>
          </a:p>
        </p:txBody>
      </p:sp>
      <p:sp>
        <p:nvSpPr>
          <p:cNvPr id="13" name="Freeform 13"/>
          <p:cNvSpPr/>
          <p:nvPr/>
        </p:nvSpPr>
        <p:spPr>
          <a:xfrm>
            <a:off x="343119" y="4664526"/>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7307129" y="777753"/>
            <a:ext cx="5118443" cy="393065"/>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Security Indicators:</a:t>
            </a:r>
          </a:p>
        </p:txBody>
      </p:sp>
      <p:sp>
        <p:nvSpPr>
          <p:cNvPr id="15" name="TextBox 15"/>
          <p:cNvSpPr txBox="1"/>
          <p:nvPr/>
        </p:nvSpPr>
        <p:spPr>
          <a:xfrm>
            <a:off x="7307129" y="4137583"/>
            <a:ext cx="5118443" cy="393065"/>
          </a:xfrm>
          <a:prstGeom prst="rect">
            <a:avLst/>
          </a:prstGeom>
        </p:spPr>
        <p:txBody>
          <a:bodyPr lIns="0" tIns="0" rIns="0" bIns="0" rtlCol="0" anchor="t">
            <a:spAutoFit/>
          </a:bodyPr>
          <a:lstStyle/>
          <a:p>
            <a:pPr marL="0" lvl="0" indent="0">
              <a:lnSpc>
                <a:spcPts val="2730"/>
              </a:lnSpc>
              <a:spcBef>
                <a:spcPct val="0"/>
              </a:spcBef>
            </a:pPr>
            <a:r>
              <a:rPr lang="en-US" sz="2275" u="none">
                <a:solidFill>
                  <a:srgbClr val="EFEFEF"/>
                </a:solidFill>
                <a:latin typeface="Mero Thai"/>
              </a:rPr>
              <a:t>Additional Security Checks:</a:t>
            </a:r>
          </a:p>
        </p:txBody>
      </p:sp>
      <p:sp>
        <p:nvSpPr>
          <p:cNvPr id="16" name="TextBox 16"/>
          <p:cNvSpPr txBox="1"/>
          <p:nvPr/>
        </p:nvSpPr>
        <p:spPr>
          <a:xfrm>
            <a:off x="7307129" y="4704845"/>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Google Index Check: Determines if the URL is indexed by Google.</a:t>
            </a:r>
          </a:p>
        </p:txBody>
      </p:sp>
      <p:sp>
        <p:nvSpPr>
          <p:cNvPr id="17" name="AutoShape 17"/>
          <p:cNvSpPr/>
          <p:nvPr/>
        </p:nvSpPr>
        <p:spPr>
          <a:xfrm flipV="1">
            <a:off x="6669640" y="825378"/>
            <a:ext cx="0" cy="5852160"/>
          </a:xfrm>
          <a:prstGeom prst="line">
            <a:avLst/>
          </a:prstGeom>
          <a:ln w="9525" cap="rnd">
            <a:solidFill>
              <a:srgbClr val="EFEFEF"/>
            </a:solidFill>
            <a:prstDash val="solid"/>
            <a:headEnd type="none" w="sm" len="sm"/>
            <a:tailEnd type="none" w="sm" len="sm"/>
          </a:ln>
        </p:spPr>
        <p:txBody>
          <a:bodyPr/>
          <a:lstStyle/>
          <a:p>
            <a:endParaRPr lang="en-US"/>
          </a:p>
        </p:txBody>
      </p:sp>
      <p:sp>
        <p:nvSpPr>
          <p:cNvPr id="18" name="Freeform 18"/>
          <p:cNvSpPr/>
          <p:nvPr/>
        </p:nvSpPr>
        <p:spPr>
          <a:xfrm>
            <a:off x="6505575" y="731520"/>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9" name="Freeform 19"/>
          <p:cNvSpPr/>
          <p:nvPr/>
        </p:nvSpPr>
        <p:spPr>
          <a:xfrm>
            <a:off x="6512348" y="4185208"/>
            <a:ext cx="321356" cy="321356"/>
          </a:xfrm>
          <a:custGeom>
            <a:avLst/>
            <a:gdLst/>
            <a:ahLst/>
            <a:cxnLst/>
            <a:rect l="l" t="t" r="r" b="b"/>
            <a:pathLst>
              <a:path w="321356" h="321356">
                <a:moveTo>
                  <a:pt x="0" y="0"/>
                </a:moveTo>
                <a:lnTo>
                  <a:pt x="321357" y="0"/>
                </a:lnTo>
                <a:lnTo>
                  <a:pt x="321357" y="321356"/>
                </a:lnTo>
                <a:lnTo>
                  <a:pt x="0" y="321356"/>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1104742" y="2997708"/>
            <a:ext cx="5118443" cy="28103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Hostname Length: Length of the domain.</a:t>
            </a:r>
          </a:p>
        </p:txBody>
      </p:sp>
      <p:sp>
        <p:nvSpPr>
          <p:cNvPr id="21" name="TextBox 21"/>
          <p:cNvSpPr txBox="1"/>
          <p:nvPr/>
        </p:nvSpPr>
        <p:spPr>
          <a:xfrm>
            <a:off x="1104742" y="3369338"/>
            <a:ext cx="5210846" cy="28103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cs typeface="Neue Machina Light"/>
              </a:rPr>
              <a:t>Top-Level Domain Length: Extracted using ⁠ tld ⁠.</a:t>
            </a:r>
          </a:p>
        </p:txBody>
      </p:sp>
      <p:sp>
        <p:nvSpPr>
          <p:cNvPr id="22" name="TextBox 22"/>
          <p:cNvSpPr txBox="1"/>
          <p:nvPr/>
        </p:nvSpPr>
        <p:spPr>
          <a:xfrm>
            <a:off x="1135097" y="3740968"/>
            <a:ext cx="5210846"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First Directory Length: Length of the initial directory in the path</a:t>
            </a:r>
          </a:p>
        </p:txBody>
      </p:sp>
      <p:sp>
        <p:nvSpPr>
          <p:cNvPr id="23" name="TextBox 23"/>
          <p:cNvSpPr txBox="1"/>
          <p:nvPr/>
        </p:nvSpPr>
        <p:spPr>
          <a:xfrm>
            <a:off x="1104742" y="5699943"/>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Subdomains and Directories: Count of dots and slashes to assess URL depth.</a:t>
            </a:r>
          </a:p>
        </p:txBody>
      </p:sp>
      <p:sp>
        <p:nvSpPr>
          <p:cNvPr id="24" name="TextBox 24"/>
          <p:cNvSpPr txBox="1"/>
          <p:nvPr/>
        </p:nvSpPr>
        <p:spPr>
          <a:xfrm>
            <a:off x="1104742" y="6396501"/>
            <a:ext cx="5118443" cy="28103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Security Protocols: Tally of 'https' and 'http'.</a:t>
            </a:r>
          </a:p>
        </p:txBody>
      </p:sp>
      <p:sp>
        <p:nvSpPr>
          <p:cNvPr id="25" name="TextBox 25"/>
          <p:cNvSpPr txBox="1"/>
          <p:nvPr/>
        </p:nvSpPr>
        <p:spPr>
          <a:xfrm>
            <a:off x="7314611" y="1231285"/>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IP Address Detection: Identifies direct IP usage in URLs.</a:t>
            </a:r>
          </a:p>
        </p:txBody>
      </p:sp>
      <p:sp>
        <p:nvSpPr>
          <p:cNvPr id="26" name="TextBox 26"/>
          <p:cNvSpPr txBox="1"/>
          <p:nvPr/>
        </p:nvSpPr>
        <p:spPr>
          <a:xfrm>
            <a:off x="7314611" y="1928035"/>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Shortening Services: Checks for URL shortening to mask destinations.</a:t>
            </a:r>
          </a:p>
        </p:txBody>
      </p:sp>
      <p:sp>
        <p:nvSpPr>
          <p:cNvPr id="27" name="TextBox 27"/>
          <p:cNvSpPr txBox="1"/>
          <p:nvPr/>
        </p:nvSpPr>
        <p:spPr>
          <a:xfrm>
            <a:off x="7314611" y="2624593"/>
            <a:ext cx="5118443" cy="84999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Suspicious Keywords*: Searches for phrases typically used in phishing (e.g., "login", "update").</a:t>
            </a:r>
          </a:p>
        </p:txBody>
      </p:sp>
      <p:sp>
        <p:nvSpPr>
          <p:cNvPr id="28" name="TextBox 28"/>
          <p:cNvSpPr txBox="1"/>
          <p:nvPr/>
        </p:nvSpPr>
        <p:spPr>
          <a:xfrm>
            <a:off x="7314611" y="5333862"/>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Abnormal URL Patterns: Analyzes URL structure deviations from norms.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37016" y="1648377"/>
            <a:ext cx="5043373" cy="1681692"/>
          </a:xfrm>
          <a:prstGeom prst="rect">
            <a:avLst/>
          </a:prstGeom>
        </p:spPr>
        <p:txBody>
          <a:bodyPr lIns="0" tIns="0" rIns="0" bIns="0" rtlCol="0" anchor="t">
            <a:spAutoFit/>
          </a:bodyPr>
          <a:lstStyle/>
          <a:p>
            <a:pPr marL="0" lvl="0" indent="0">
              <a:lnSpc>
                <a:spcPts val="6144"/>
              </a:lnSpc>
              <a:spcBef>
                <a:spcPct val="0"/>
              </a:spcBef>
            </a:pPr>
            <a:r>
              <a:rPr lang="en-US" sz="5120">
                <a:solidFill>
                  <a:srgbClr val="EFEFEF"/>
                </a:solidFill>
                <a:latin typeface="Mero Thai"/>
              </a:rPr>
              <a:t>Tokenization  Techniques</a:t>
            </a:r>
          </a:p>
        </p:txBody>
      </p:sp>
      <p:grpSp>
        <p:nvGrpSpPr>
          <p:cNvPr id="3" name="Group 3"/>
          <p:cNvGrpSpPr/>
          <p:nvPr/>
        </p:nvGrpSpPr>
        <p:grpSpPr>
          <a:xfrm>
            <a:off x="10157402" y="136834"/>
            <a:ext cx="2639403" cy="3520766"/>
            <a:chOff x="0" y="0"/>
            <a:chExt cx="3519204" cy="4694354"/>
          </a:xfrm>
        </p:grpSpPr>
        <p:pic>
          <p:nvPicPr>
            <p:cNvPr id="4" name="Picture 4"/>
            <p:cNvPicPr>
              <a:picLocks noChangeAspect="1"/>
            </p:cNvPicPr>
            <p:nvPr/>
          </p:nvPicPr>
          <p:blipFill>
            <a:blip r:embed="rId2"/>
            <a:srcRect t="5535" b="5535"/>
            <a:stretch>
              <a:fillRect/>
            </a:stretch>
          </p:blipFill>
          <p:spPr>
            <a:xfrm>
              <a:off x="0" y="0"/>
              <a:ext cx="3519204" cy="4694354"/>
            </a:xfrm>
            <a:prstGeom prst="rect">
              <a:avLst/>
            </a:prstGeom>
          </p:spPr>
        </p:pic>
      </p:grpSp>
      <p:grpSp>
        <p:nvGrpSpPr>
          <p:cNvPr id="5" name="Group 5"/>
          <p:cNvGrpSpPr/>
          <p:nvPr/>
        </p:nvGrpSpPr>
        <p:grpSpPr>
          <a:xfrm>
            <a:off x="7309130" y="136834"/>
            <a:ext cx="2639403" cy="3520766"/>
            <a:chOff x="0" y="0"/>
            <a:chExt cx="3519204" cy="4694354"/>
          </a:xfrm>
        </p:grpSpPr>
        <p:pic>
          <p:nvPicPr>
            <p:cNvPr id="6" name="Picture 6"/>
            <p:cNvPicPr>
              <a:picLocks noChangeAspect="1"/>
            </p:cNvPicPr>
            <p:nvPr/>
          </p:nvPicPr>
          <p:blipFill>
            <a:blip r:embed="rId3"/>
            <a:srcRect t="5535" b="5535"/>
            <a:stretch>
              <a:fillRect/>
            </a:stretch>
          </p:blipFill>
          <p:spPr>
            <a:xfrm>
              <a:off x="0" y="0"/>
              <a:ext cx="3519204" cy="4694354"/>
            </a:xfrm>
            <a:prstGeom prst="rect">
              <a:avLst/>
            </a:prstGeom>
          </p:spPr>
        </p:pic>
      </p:grpSp>
      <p:grpSp>
        <p:nvGrpSpPr>
          <p:cNvPr id="7" name="Group 7"/>
          <p:cNvGrpSpPr/>
          <p:nvPr/>
        </p:nvGrpSpPr>
        <p:grpSpPr>
          <a:xfrm>
            <a:off x="4459754" y="136834"/>
            <a:ext cx="2639403" cy="3520766"/>
            <a:chOff x="0" y="0"/>
            <a:chExt cx="3519204" cy="4694354"/>
          </a:xfrm>
        </p:grpSpPr>
        <p:pic>
          <p:nvPicPr>
            <p:cNvPr id="8" name="Picture 8"/>
            <p:cNvPicPr>
              <a:picLocks noChangeAspect="1"/>
            </p:cNvPicPr>
            <p:nvPr/>
          </p:nvPicPr>
          <p:blipFill>
            <a:blip r:embed="rId4"/>
            <a:srcRect t="5535" b="5535"/>
            <a:stretch>
              <a:fillRect/>
            </a:stretch>
          </p:blipFill>
          <p:spPr>
            <a:xfrm>
              <a:off x="0" y="0"/>
              <a:ext cx="3519204" cy="4694354"/>
            </a:xfrm>
            <a:prstGeom prst="rect">
              <a:avLst/>
            </a:prstGeom>
          </p:spPr>
        </p:pic>
      </p:grpSp>
      <p:grpSp>
        <p:nvGrpSpPr>
          <p:cNvPr id="9" name="Group 9"/>
          <p:cNvGrpSpPr/>
          <p:nvPr/>
        </p:nvGrpSpPr>
        <p:grpSpPr>
          <a:xfrm>
            <a:off x="10157402" y="3855299"/>
            <a:ext cx="2638851" cy="3294378"/>
            <a:chOff x="0" y="0"/>
            <a:chExt cx="3518468" cy="4392504"/>
          </a:xfrm>
        </p:grpSpPr>
        <p:sp>
          <p:nvSpPr>
            <p:cNvPr id="10" name="TextBox 10"/>
            <p:cNvSpPr txBox="1"/>
            <p:nvPr/>
          </p:nvSpPr>
          <p:spPr>
            <a:xfrm>
              <a:off x="0" y="-47625"/>
              <a:ext cx="3518468" cy="508115"/>
            </a:xfrm>
            <a:prstGeom prst="rect">
              <a:avLst/>
            </a:prstGeom>
          </p:spPr>
          <p:txBody>
            <a:bodyPr lIns="0" tIns="0" rIns="0" bIns="0" rtlCol="0" anchor="t">
              <a:spAutoFit/>
            </a:bodyPr>
            <a:lstStyle/>
            <a:p>
              <a:pPr marL="0" lvl="0" indent="0" algn="ctr">
                <a:lnSpc>
                  <a:spcPts val="2730"/>
                </a:lnSpc>
                <a:spcBef>
                  <a:spcPct val="0"/>
                </a:spcBef>
              </a:pPr>
              <a:r>
                <a:rPr lang="en-US" sz="2275">
                  <a:solidFill>
                    <a:srgbClr val="EFEFEF"/>
                  </a:solidFill>
                  <a:latin typeface="Mero Thai"/>
                </a:rPr>
                <a:t>Bert Tokenization</a:t>
              </a:r>
            </a:p>
          </p:txBody>
        </p:sp>
        <p:sp>
          <p:nvSpPr>
            <p:cNvPr id="11" name="TextBox 11"/>
            <p:cNvSpPr txBox="1"/>
            <p:nvPr/>
          </p:nvSpPr>
          <p:spPr>
            <a:xfrm>
              <a:off x="0" y="705394"/>
              <a:ext cx="3518468" cy="3687110"/>
            </a:xfrm>
            <a:prstGeom prst="rect">
              <a:avLst/>
            </a:prstGeom>
          </p:spPr>
          <p:txBody>
            <a:bodyPr lIns="0" tIns="0" rIns="0" bIns="0" rtlCol="0" anchor="t">
              <a:spAutoFit/>
            </a:bodyPr>
            <a:lstStyle/>
            <a:p>
              <a:pPr marL="0" lvl="0" indent="0" algn="ctr">
                <a:lnSpc>
                  <a:spcPts val="2189"/>
                </a:lnSpc>
                <a:spcBef>
                  <a:spcPct val="0"/>
                </a:spcBef>
              </a:pPr>
              <a:r>
                <a:rPr lang="en-US" sz="1564">
                  <a:solidFill>
                    <a:srgbClr val="EFEFEF"/>
                  </a:solidFill>
                  <a:latin typeface="Neue Machina Light"/>
                </a:rPr>
                <a:t>processes text by breaking it down into sub-word units using the WordPiece model, adding special tokens for specific tasks, and converting these into indices, facilitating deep contextual learning from language data.</a:t>
              </a:r>
            </a:p>
          </p:txBody>
        </p:sp>
      </p:grpSp>
      <p:grpSp>
        <p:nvGrpSpPr>
          <p:cNvPr id="12" name="Group 12"/>
          <p:cNvGrpSpPr/>
          <p:nvPr/>
        </p:nvGrpSpPr>
        <p:grpSpPr>
          <a:xfrm>
            <a:off x="7309130" y="3855299"/>
            <a:ext cx="2639403" cy="2184240"/>
            <a:chOff x="0" y="0"/>
            <a:chExt cx="3519204" cy="2912320"/>
          </a:xfrm>
        </p:grpSpPr>
        <p:sp>
          <p:nvSpPr>
            <p:cNvPr id="13" name="TextBox 13"/>
            <p:cNvSpPr txBox="1"/>
            <p:nvPr/>
          </p:nvSpPr>
          <p:spPr>
            <a:xfrm>
              <a:off x="0" y="-47625"/>
              <a:ext cx="3519204" cy="508212"/>
            </a:xfrm>
            <a:prstGeom prst="rect">
              <a:avLst/>
            </a:prstGeom>
          </p:spPr>
          <p:txBody>
            <a:bodyPr lIns="0" tIns="0" rIns="0" bIns="0" rtlCol="0" anchor="t">
              <a:spAutoFit/>
            </a:bodyPr>
            <a:lstStyle/>
            <a:p>
              <a:pPr marL="0" lvl="0" indent="0" algn="ctr">
                <a:lnSpc>
                  <a:spcPts val="2730"/>
                </a:lnSpc>
                <a:spcBef>
                  <a:spcPct val="0"/>
                </a:spcBef>
              </a:pPr>
              <a:r>
                <a:rPr lang="en-US" sz="2275">
                  <a:solidFill>
                    <a:srgbClr val="EFEFEF"/>
                  </a:solidFill>
                  <a:latin typeface="Mero Thai"/>
                </a:rPr>
                <a:t>Count Vector</a:t>
              </a:r>
            </a:p>
          </p:txBody>
        </p:sp>
        <p:sp>
          <p:nvSpPr>
            <p:cNvPr id="14" name="TextBox 14"/>
            <p:cNvSpPr txBox="1"/>
            <p:nvPr/>
          </p:nvSpPr>
          <p:spPr>
            <a:xfrm>
              <a:off x="0" y="705549"/>
              <a:ext cx="3519204" cy="2206771"/>
            </a:xfrm>
            <a:prstGeom prst="rect">
              <a:avLst/>
            </a:prstGeom>
          </p:spPr>
          <p:txBody>
            <a:bodyPr lIns="0" tIns="0" rIns="0" bIns="0" rtlCol="0" anchor="t">
              <a:spAutoFit/>
            </a:bodyPr>
            <a:lstStyle/>
            <a:p>
              <a:pPr marL="0" lvl="0" indent="0" algn="ctr">
                <a:lnSpc>
                  <a:spcPts val="2190"/>
                </a:lnSpc>
                <a:spcBef>
                  <a:spcPct val="0"/>
                </a:spcBef>
              </a:pPr>
              <a:r>
                <a:rPr lang="en-US" sz="1564">
                  <a:solidFill>
                    <a:srgbClr val="EFEFEF"/>
                  </a:solidFill>
                  <a:latin typeface="Neue Machina Light"/>
                </a:rPr>
                <a:t>converts text data into a numerical format by counting the frequency of words in the text. This model is part of the bag-of-words approach</a:t>
              </a:r>
            </a:p>
          </p:txBody>
        </p:sp>
      </p:grpSp>
      <p:grpSp>
        <p:nvGrpSpPr>
          <p:cNvPr id="15" name="Group 15"/>
          <p:cNvGrpSpPr/>
          <p:nvPr/>
        </p:nvGrpSpPr>
        <p:grpSpPr>
          <a:xfrm>
            <a:off x="4459202" y="3855299"/>
            <a:ext cx="2639403" cy="1906533"/>
            <a:chOff x="0" y="0"/>
            <a:chExt cx="3519204" cy="2542045"/>
          </a:xfrm>
        </p:grpSpPr>
        <p:sp>
          <p:nvSpPr>
            <p:cNvPr id="16" name="TextBox 16"/>
            <p:cNvSpPr txBox="1"/>
            <p:nvPr/>
          </p:nvSpPr>
          <p:spPr>
            <a:xfrm>
              <a:off x="0" y="-47625"/>
              <a:ext cx="3519204" cy="508212"/>
            </a:xfrm>
            <a:prstGeom prst="rect">
              <a:avLst/>
            </a:prstGeom>
          </p:spPr>
          <p:txBody>
            <a:bodyPr lIns="0" tIns="0" rIns="0" bIns="0" rtlCol="0" anchor="t">
              <a:spAutoFit/>
            </a:bodyPr>
            <a:lstStyle/>
            <a:p>
              <a:pPr marL="0" lvl="0" indent="0" algn="ctr">
                <a:lnSpc>
                  <a:spcPts val="2730"/>
                </a:lnSpc>
                <a:spcBef>
                  <a:spcPct val="0"/>
                </a:spcBef>
              </a:pPr>
              <a:r>
                <a:rPr lang="en-US" sz="2275">
                  <a:solidFill>
                    <a:srgbClr val="EFEFEF"/>
                  </a:solidFill>
                  <a:latin typeface="Mero Thai"/>
                </a:rPr>
                <a:t>TF-IDF</a:t>
              </a:r>
            </a:p>
          </p:txBody>
        </p:sp>
        <p:sp>
          <p:nvSpPr>
            <p:cNvPr id="17" name="TextBox 17"/>
            <p:cNvSpPr txBox="1"/>
            <p:nvPr/>
          </p:nvSpPr>
          <p:spPr>
            <a:xfrm>
              <a:off x="0" y="705549"/>
              <a:ext cx="3519204" cy="1836495"/>
            </a:xfrm>
            <a:prstGeom prst="rect">
              <a:avLst/>
            </a:prstGeom>
          </p:spPr>
          <p:txBody>
            <a:bodyPr lIns="0" tIns="0" rIns="0" bIns="0" rtlCol="0" anchor="t">
              <a:spAutoFit/>
            </a:bodyPr>
            <a:lstStyle/>
            <a:p>
              <a:pPr marL="0" lvl="0" indent="0" algn="ctr">
                <a:lnSpc>
                  <a:spcPts val="2190"/>
                </a:lnSpc>
                <a:spcBef>
                  <a:spcPct val="0"/>
                </a:spcBef>
              </a:pPr>
              <a:r>
                <a:rPr lang="en-US" sz="1564">
                  <a:solidFill>
                    <a:srgbClr val="EFEFEF"/>
                  </a:solidFill>
                  <a:latin typeface="Neue Machina Light"/>
                </a:rPr>
                <a:t>statistical measure used to evaluate the importance of a word to a document in a collection or corpus.</a:t>
              </a:r>
              <a:r>
                <a:rPr lang="en-US" sz="1564" u="none">
                  <a:solidFill>
                    <a:srgbClr val="EFEFEF"/>
                  </a:solidFill>
                  <a:latin typeface="Neue Machina Light"/>
                </a:rPr>
                <a:t>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99579" y="2856080"/>
            <a:ext cx="11176876" cy="980017"/>
          </a:xfrm>
          <a:prstGeom prst="rect">
            <a:avLst/>
          </a:prstGeom>
        </p:spPr>
        <p:txBody>
          <a:bodyPr lIns="0" tIns="0" rIns="0" bIns="0" rtlCol="0" anchor="t">
            <a:spAutoFit/>
          </a:bodyPr>
          <a:lstStyle/>
          <a:p>
            <a:pPr marL="0" lvl="0" indent="0" algn="l">
              <a:lnSpc>
                <a:spcPts val="6692"/>
              </a:lnSpc>
              <a:spcBef>
                <a:spcPct val="0"/>
              </a:spcBef>
            </a:pPr>
            <a:r>
              <a:rPr lang="en-US" sz="5576">
                <a:solidFill>
                  <a:srgbClr val="EFEFEF"/>
                </a:solidFill>
                <a:latin typeface="Mero Thai"/>
              </a:rPr>
              <a:t>Machine Learning Techniques</a:t>
            </a:r>
          </a:p>
        </p:txBody>
      </p:sp>
      <p:sp>
        <p:nvSpPr>
          <p:cNvPr id="3" name="Freeform 3"/>
          <p:cNvSpPr/>
          <p:nvPr/>
        </p:nvSpPr>
        <p:spPr>
          <a:xfrm>
            <a:off x="601555" y="4601835"/>
            <a:ext cx="1675440" cy="2134319"/>
          </a:xfrm>
          <a:custGeom>
            <a:avLst/>
            <a:gdLst/>
            <a:ahLst/>
            <a:cxnLst/>
            <a:rect l="l" t="t" r="r" b="b"/>
            <a:pathLst>
              <a:path w="1675440" h="2134319">
                <a:moveTo>
                  <a:pt x="0" y="0"/>
                </a:moveTo>
                <a:lnTo>
                  <a:pt x="1675440" y="0"/>
                </a:lnTo>
                <a:lnTo>
                  <a:pt x="1675440" y="2134318"/>
                </a:lnTo>
                <a:lnTo>
                  <a:pt x="0" y="2134318"/>
                </a:lnTo>
                <a:lnTo>
                  <a:pt x="0" y="0"/>
                </a:lnTo>
                <a:close/>
              </a:path>
            </a:pathLst>
          </a:custGeom>
          <a:blipFill>
            <a:blip r:embed="rId2"/>
            <a:stretch>
              <a:fillRect/>
            </a:stretch>
          </a:blipFill>
        </p:spPr>
        <p:txBody>
          <a:bodyPr/>
          <a:lstStyle/>
          <a:p>
            <a:endParaRPr lang="en-US"/>
          </a:p>
        </p:txBody>
      </p:sp>
      <p:sp>
        <p:nvSpPr>
          <p:cNvPr id="4" name="Freeform 4"/>
          <p:cNvSpPr/>
          <p:nvPr/>
        </p:nvSpPr>
        <p:spPr>
          <a:xfrm>
            <a:off x="10729237" y="249037"/>
            <a:ext cx="1779601" cy="1851340"/>
          </a:xfrm>
          <a:custGeom>
            <a:avLst/>
            <a:gdLst/>
            <a:ahLst/>
            <a:cxnLst/>
            <a:rect l="l" t="t" r="r" b="b"/>
            <a:pathLst>
              <a:path w="1779601" h="1851340">
                <a:moveTo>
                  <a:pt x="0" y="0"/>
                </a:moveTo>
                <a:lnTo>
                  <a:pt x="1779601" y="0"/>
                </a:lnTo>
                <a:lnTo>
                  <a:pt x="1779601" y="1851340"/>
                </a:lnTo>
                <a:lnTo>
                  <a:pt x="0" y="185134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769332" y="18627"/>
            <a:ext cx="7472486" cy="584200"/>
          </a:xfrm>
          <a:prstGeom prst="rect">
            <a:avLst/>
          </a:prstGeom>
        </p:spPr>
        <p:txBody>
          <a:bodyPr lIns="0" tIns="0" rIns="0" bIns="0" rtlCol="0" anchor="t">
            <a:spAutoFit/>
          </a:bodyPr>
          <a:lstStyle/>
          <a:p>
            <a:pPr marL="0" lvl="0" indent="0" algn="ctr">
              <a:lnSpc>
                <a:spcPts val="4044"/>
              </a:lnSpc>
              <a:spcBef>
                <a:spcPct val="0"/>
              </a:spcBef>
            </a:pPr>
            <a:r>
              <a:rPr lang="en-US" sz="3370">
                <a:solidFill>
                  <a:srgbClr val="EFEFEF"/>
                </a:solidFill>
                <a:latin typeface="Mero Thai"/>
              </a:rPr>
              <a:t>Techniques</a:t>
            </a:r>
          </a:p>
        </p:txBody>
      </p:sp>
      <p:grpSp>
        <p:nvGrpSpPr>
          <p:cNvPr id="3" name="Group 3"/>
          <p:cNvGrpSpPr/>
          <p:nvPr/>
        </p:nvGrpSpPr>
        <p:grpSpPr>
          <a:xfrm>
            <a:off x="1135097" y="825378"/>
            <a:ext cx="5118443" cy="1369634"/>
            <a:chOff x="0" y="0"/>
            <a:chExt cx="6824590" cy="1826179"/>
          </a:xfrm>
        </p:grpSpPr>
        <p:sp>
          <p:nvSpPr>
            <p:cNvPr id="4" name="TextBox 4"/>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Logistic Regression:</a:t>
              </a:r>
            </a:p>
          </p:txBody>
        </p:sp>
        <p:sp>
          <p:nvSpPr>
            <p:cNvPr id="5" name="TextBox 5"/>
            <p:cNvSpPr txBox="1"/>
            <p:nvPr/>
          </p:nvSpPr>
          <p:spPr>
            <a:xfrm>
              <a:off x="0" y="705549"/>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Predicts probabilities using a logistic function, ideal for binary classification of URLs as safe or malicious.</a:t>
              </a:r>
            </a:p>
          </p:txBody>
        </p:sp>
      </p:grpSp>
      <p:grpSp>
        <p:nvGrpSpPr>
          <p:cNvPr id="6" name="Group 6"/>
          <p:cNvGrpSpPr/>
          <p:nvPr/>
        </p:nvGrpSpPr>
        <p:grpSpPr>
          <a:xfrm>
            <a:off x="1104742" y="3863852"/>
            <a:ext cx="5118443" cy="1293931"/>
            <a:chOff x="0" y="0"/>
            <a:chExt cx="6824590" cy="1725242"/>
          </a:xfrm>
        </p:grpSpPr>
        <p:sp>
          <p:nvSpPr>
            <p:cNvPr id="7" name="TextBox 7"/>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Gaussian Naive Bayes:</a:t>
              </a:r>
            </a:p>
          </p:txBody>
        </p:sp>
        <p:sp>
          <p:nvSpPr>
            <p:cNvPr id="8" name="TextBox 8"/>
            <p:cNvSpPr txBox="1"/>
            <p:nvPr/>
          </p:nvSpPr>
          <p:spPr>
            <a:xfrm>
              <a:off x="0" y="604613"/>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Assumes feature independence and normal distribution, suitable for large text classification tasks including URL safety.</a:t>
              </a:r>
            </a:p>
          </p:txBody>
        </p:sp>
      </p:grpSp>
      <p:grpSp>
        <p:nvGrpSpPr>
          <p:cNvPr id="9" name="Group 9"/>
          <p:cNvGrpSpPr/>
          <p:nvPr/>
        </p:nvGrpSpPr>
        <p:grpSpPr>
          <a:xfrm>
            <a:off x="1104742" y="2372053"/>
            <a:ext cx="5148798" cy="1265549"/>
            <a:chOff x="0" y="0"/>
            <a:chExt cx="6865065" cy="1687398"/>
          </a:xfrm>
        </p:grpSpPr>
        <p:sp>
          <p:nvSpPr>
            <p:cNvPr id="10" name="TextBox 10"/>
            <p:cNvSpPr txBox="1"/>
            <p:nvPr/>
          </p:nvSpPr>
          <p:spPr>
            <a:xfrm>
              <a:off x="40474"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K-Nearest Neighbors (KNN):</a:t>
              </a:r>
            </a:p>
          </p:txBody>
        </p:sp>
        <p:sp>
          <p:nvSpPr>
            <p:cNvPr id="11" name="TextBox 11"/>
            <p:cNvSpPr txBox="1"/>
            <p:nvPr/>
          </p:nvSpPr>
          <p:spPr>
            <a:xfrm>
              <a:off x="0" y="566769"/>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Classifies URLs based on the labels of their nearest neighbors in the feature space, effective with a clear class separation.</a:t>
              </a:r>
            </a:p>
          </p:txBody>
        </p:sp>
      </p:grpSp>
      <p:sp>
        <p:nvSpPr>
          <p:cNvPr id="12" name="AutoShape 12"/>
          <p:cNvSpPr/>
          <p:nvPr/>
        </p:nvSpPr>
        <p:spPr>
          <a:xfrm flipV="1">
            <a:off x="497608" y="825378"/>
            <a:ext cx="0" cy="5852160"/>
          </a:xfrm>
          <a:prstGeom prst="line">
            <a:avLst/>
          </a:prstGeom>
          <a:ln w="9525" cap="rnd">
            <a:solidFill>
              <a:srgbClr val="EFEFEF"/>
            </a:solidFill>
            <a:prstDash val="solid"/>
            <a:headEnd type="none" w="sm" len="sm"/>
            <a:tailEnd type="none" w="sm" len="sm"/>
          </a:ln>
        </p:spPr>
        <p:txBody>
          <a:bodyPr/>
          <a:lstStyle/>
          <a:p>
            <a:endParaRPr lang="en-US"/>
          </a:p>
        </p:txBody>
      </p:sp>
      <p:sp>
        <p:nvSpPr>
          <p:cNvPr id="13" name="Freeform 13"/>
          <p:cNvSpPr/>
          <p:nvPr/>
        </p:nvSpPr>
        <p:spPr>
          <a:xfrm>
            <a:off x="333543" y="731520"/>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4" name="Freeform 14"/>
          <p:cNvSpPr/>
          <p:nvPr/>
        </p:nvSpPr>
        <p:spPr>
          <a:xfrm>
            <a:off x="343119" y="2372053"/>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5" name="Freeform 15"/>
          <p:cNvSpPr/>
          <p:nvPr/>
        </p:nvSpPr>
        <p:spPr>
          <a:xfrm>
            <a:off x="333543" y="3863852"/>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grpSp>
        <p:nvGrpSpPr>
          <p:cNvPr id="16" name="Group 16"/>
          <p:cNvGrpSpPr/>
          <p:nvPr/>
        </p:nvGrpSpPr>
        <p:grpSpPr>
          <a:xfrm>
            <a:off x="1104742" y="5383606"/>
            <a:ext cx="5118443" cy="1293931"/>
            <a:chOff x="0" y="0"/>
            <a:chExt cx="6824590" cy="1725242"/>
          </a:xfrm>
        </p:grpSpPr>
        <p:sp>
          <p:nvSpPr>
            <p:cNvPr id="17" name="TextBox 17"/>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Decision Tree:</a:t>
              </a:r>
            </a:p>
          </p:txBody>
        </p:sp>
        <p:sp>
          <p:nvSpPr>
            <p:cNvPr id="18" name="TextBox 18"/>
            <p:cNvSpPr txBox="1"/>
            <p:nvPr/>
          </p:nvSpPr>
          <p:spPr>
            <a:xfrm>
              <a:off x="0" y="604613"/>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Creates a model that predicts the target by learning decision rules from features, but may overfit on complex datasets.</a:t>
              </a:r>
            </a:p>
          </p:txBody>
        </p:sp>
      </p:grpSp>
      <p:sp>
        <p:nvSpPr>
          <p:cNvPr id="19" name="Freeform 19"/>
          <p:cNvSpPr/>
          <p:nvPr/>
        </p:nvSpPr>
        <p:spPr>
          <a:xfrm>
            <a:off x="333543" y="5371962"/>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grpSp>
        <p:nvGrpSpPr>
          <p:cNvPr id="20" name="Group 20"/>
          <p:cNvGrpSpPr/>
          <p:nvPr/>
        </p:nvGrpSpPr>
        <p:grpSpPr>
          <a:xfrm>
            <a:off x="7307129" y="919235"/>
            <a:ext cx="5118443" cy="1369634"/>
            <a:chOff x="0" y="0"/>
            <a:chExt cx="6824590" cy="1826179"/>
          </a:xfrm>
        </p:grpSpPr>
        <p:sp>
          <p:nvSpPr>
            <p:cNvPr id="21" name="TextBox 21"/>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Random Forest:</a:t>
              </a:r>
            </a:p>
          </p:txBody>
        </p:sp>
        <p:sp>
          <p:nvSpPr>
            <p:cNvPr id="22" name="TextBox 22"/>
            <p:cNvSpPr txBox="1"/>
            <p:nvPr/>
          </p:nvSpPr>
          <p:spPr>
            <a:xfrm>
              <a:off x="0" y="705549"/>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Combines multiple decision trees to improve classification accuracy and control overfitting, robust for diverse datasets.</a:t>
              </a:r>
            </a:p>
          </p:txBody>
        </p:sp>
      </p:grpSp>
      <p:grpSp>
        <p:nvGrpSpPr>
          <p:cNvPr id="23" name="Group 23"/>
          <p:cNvGrpSpPr/>
          <p:nvPr/>
        </p:nvGrpSpPr>
        <p:grpSpPr>
          <a:xfrm>
            <a:off x="7276773" y="3957709"/>
            <a:ext cx="5118443" cy="1293931"/>
            <a:chOff x="0" y="0"/>
            <a:chExt cx="6824590" cy="1725242"/>
          </a:xfrm>
        </p:grpSpPr>
        <p:sp>
          <p:nvSpPr>
            <p:cNvPr id="24" name="TextBox 24"/>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Support Vector Machine (SVM):</a:t>
              </a:r>
            </a:p>
          </p:txBody>
        </p:sp>
        <p:sp>
          <p:nvSpPr>
            <p:cNvPr id="25" name="TextBox 25"/>
            <p:cNvSpPr txBox="1"/>
            <p:nvPr/>
          </p:nvSpPr>
          <p:spPr>
            <a:xfrm>
              <a:off x="0" y="604613"/>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Identifies the best hyperplane to separate different classes in high-dimensional space, good for datasets with complex boundaries.</a:t>
              </a:r>
            </a:p>
          </p:txBody>
        </p:sp>
      </p:grpSp>
      <p:grpSp>
        <p:nvGrpSpPr>
          <p:cNvPr id="26" name="Group 26"/>
          <p:cNvGrpSpPr/>
          <p:nvPr/>
        </p:nvGrpSpPr>
        <p:grpSpPr>
          <a:xfrm>
            <a:off x="7276773" y="2465910"/>
            <a:ext cx="5148798" cy="1265549"/>
            <a:chOff x="0" y="0"/>
            <a:chExt cx="6865065" cy="1687398"/>
          </a:xfrm>
        </p:grpSpPr>
        <p:sp>
          <p:nvSpPr>
            <p:cNvPr id="27" name="TextBox 27"/>
            <p:cNvSpPr txBox="1"/>
            <p:nvPr/>
          </p:nvSpPr>
          <p:spPr>
            <a:xfrm>
              <a:off x="40474"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XGBoost:</a:t>
              </a:r>
            </a:p>
          </p:txBody>
        </p:sp>
        <p:sp>
          <p:nvSpPr>
            <p:cNvPr id="28" name="TextBox 28"/>
            <p:cNvSpPr txBox="1"/>
            <p:nvPr/>
          </p:nvSpPr>
          <p:spPr>
            <a:xfrm>
              <a:off x="0" y="566769"/>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An optimized gradient boosting library that provides efficient, scalable, and accurate tree boosting, highly effective for structured data.</a:t>
              </a:r>
            </a:p>
          </p:txBody>
        </p:sp>
      </p:grpSp>
      <p:sp>
        <p:nvSpPr>
          <p:cNvPr id="29" name="AutoShape 29"/>
          <p:cNvSpPr/>
          <p:nvPr/>
        </p:nvSpPr>
        <p:spPr>
          <a:xfrm flipV="1">
            <a:off x="6666253" y="919235"/>
            <a:ext cx="3387" cy="3685440"/>
          </a:xfrm>
          <a:prstGeom prst="line">
            <a:avLst/>
          </a:prstGeom>
          <a:ln w="9525" cap="rnd">
            <a:solidFill>
              <a:srgbClr val="EFEFEF"/>
            </a:solidFill>
            <a:prstDash val="solid"/>
            <a:headEnd type="none" w="sm" len="sm"/>
            <a:tailEnd type="none" w="sm" len="sm"/>
          </a:ln>
        </p:spPr>
        <p:txBody>
          <a:bodyPr/>
          <a:lstStyle/>
          <a:p>
            <a:endParaRPr lang="en-US"/>
          </a:p>
        </p:txBody>
      </p:sp>
      <p:sp>
        <p:nvSpPr>
          <p:cNvPr id="30" name="Freeform 30"/>
          <p:cNvSpPr/>
          <p:nvPr/>
        </p:nvSpPr>
        <p:spPr>
          <a:xfrm>
            <a:off x="6505575" y="825378"/>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31" name="Freeform 31"/>
          <p:cNvSpPr/>
          <p:nvPr/>
        </p:nvSpPr>
        <p:spPr>
          <a:xfrm>
            <a:off x="6515150" y="2465910"/>
            <a:ext cx="321356" cy="321356"/>
          </a:xfrm>
          <a:custGeom>
            <a:avLst/>
            <a:gdLst/>
            <a:ahLst/>
            <a:cxnLst/>
            <a:rect l="l" t="t" r="r" b="b"/>
            <a:pathLst>
              <a:path w="321356" h="321356">
                <a:moveTo>
                  <a:pt x="0" y="0"/>
                </a:moveTo>
                <a:lnTo>
                  <a:pt x="321357" y="0"/>
                </a:lnTo>
                <a:lnTo>
                  <a:pt x="321357" y="321356"/>
                </a:lnTo>
                <a:lnTo>
                  <a:pt x="0" y="321356"/>
                </a:lnTo>
                <a:lnTo>
                  <a:pt x="0" y="0"/>
                </a:lnTo>
                <a:close/>
              </a:path>
            </a:pathLst>
          </a:custGeom>
          <a:blipFill>
            <a:blip r:embed="rId3"/>
            <a:stretch>
              <a:fillRect/>
            </a:stretch>
          </a:blipFill>
        </p:spPr>
        <p:txBody>
          <a:bodyPr/>
          <a:lstStyle/>
          <a:p>
            <a:endParaRPr lang="en-US"/>
          </a:p>
        </p:txBody>
      </p:sp>
      <p:sp>
        <p:nvSpPr>
          <p:cNvPr id="32" name="Freeform 32"/>
          <p:cNvSpPr/>
          <p:nvPr/>
        </p:nvSpPr>
        <p:spPr>
          <a:xfrm>
            <a:off x="6505575" y="3957709"/>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175" y="4326228"/>
            <a:ext cx="13004800" cy="2988972"/>
            <a:chOff x="0" y="0"/>
            <a:chExt cx="17339733" cy="3985297"/>
          </a:xfrm>
        </p:grpSpPr>
        <p:pic>
          <p:nvPicPr>
            <p:cNvPr id="3" name="Picture 3"/>
            <p:cNvPicPr>
              <a:picLocks noChangeAspect="1"/>
            </p:cNvPicPr>
            <p:nvPr/>
          </p:nvPicPr>
          <p:blipFill>
            <a:blip r:embed="rId2"/>
            <a:srcRect t="15524" b="15524"/>
            <a:stretch>
              <a:fillRect/>
            </a:stretch>
          </p:blipFill>
          <p:spPr>
            <a:xfrm>
              <a:off x="0" y="0"/>
              <a:ext cx="17339733" cy="3985297"/>
            </a:xfrm>
            <a:prstGeom prst="rect">
              <a:avLst/>
            </a:prstGeom>
          </p:spPr>
        </p:pic>
      </p:grpSp>
      <p:sp>
        <p:nvSpPr>
          <p:cNvPr id="4" name="TextBox 4"/>
          <p:cNvSpPr txBox="1"/>
          <p:nvPr/>
        </p:nvSpPr>
        <p:spPr>
          <a:xfrm>
            <a:off x="734695" y="1636372"/>
            <a:ext cx="5770880" cy="1100667"/>
          </a:xfrm>
          <a:prstGeom prst="rect">
            <a:avLst/>
          </a:prstGeom>
        </p:spPr>
        <p:txBody>
          <a:bodyPr lIns="0" tIns="0" rIns="0" bIns="0" rtlCol="0" anchor="t">
            <a:spAutoFit/>
          </a:bodyPr>
          <a:lstStyle/>
          <a:p>
            <a:pPr marL="0" lvl="0" indent="0" algn="ctr">
              <a:lnSpc>
                <a:spcPts val="7509"/>
              </a:lnSpc>
              <a:spcBef>
                <a:spcPct val="0"/>
              </a:spcBef>
            </a:pPr>
            <a:r>
              <a:rPr lang="en-US" sz="6257">
                <a:solidFill>
                  <a:srgbClr val="EFEFEF"/>
                </a:solidFill>
                <a:latin typeface="Mero Thai"/>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60163" y="1203979"/>
            <a:ext cx="9607240" cy="5725429"/>
          </a:xfrm>
          <a:custGeom>
            <a:avLst/>
            <a:gdLst/>
            <a:ahLst/>
            <a:cxnLst/>
            <a:rect l="l" t="t" r="r" b="b"/>
            <a:pathLst>
              <a:path w="9607240" h="5725429">
                <a:moveTo>
                  <a:pt x="0" y="0"/>
                </a:moveTo>
                <a:lnTo>
                  <a:pt x="9607241" y="0"/>
                </a:lnTo>
                <a:lnTo>
                  <a:pt x="9607241" y="5725428"/>
                </a:lnTo>
                <a:lnTo>
                  <a:pt x="0" y="572542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51112" y="301167"/>
            <a:ext cx="11225343" cy="699754"/>
          </a:xfrm>
          <a:prstGeom prst="rect">
            <a:avLst/>
          </a:prstGeom>
        </p:spPr>
        <p:txBody>
          <a:bodyPr lIns="0" tIns="0" rIns="0" bIns="0" rtlCol="0" anchor="t">
            <a:spAutoFit/>
          </a:bodyPr>
          <a:lstStyle/>
          <a:p>
            <a:pPr marL="0" lvl="0" indent="0" algn="ctr">
              <a:lnSpc>
                <a:spcPts val="4857"/>
              </a:lnSpc>
              <a:spcBef>
                <a:spcPct val="0"/>
              </a:spcBef>
            </a:pPr>
            <a:r>
              <a:rPr lang="en-US" sz="4048">
                <a:solidFill>
                  <a:srgbClr val="EFEFEF"/>
                </a:solidFill>
                <a:latin typeface="Mero Thai"/>
              </a:rPr>
              <a:t>URL-Decomposition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360634" y="992790"/>
            <a:ext cx="8915821" cy="5329619"/>
          </a:xfrm>
          <a:custGeom>
            <a:avLst/>
            <a:gdLst/>
            <a:ahLst/>
            <a:cxnLst/>
            <a:rect l="l" t="t" r="r" b="b"/>
            <a:pathLst>
              <a:path w="8915821" h="5329619">
                <a:moveTo>
                  <a:pt x="0" y="0"/>
                </a:moveTo>
                <a:lnTo>
                  <a:pt x="8915821" y="0"/>
                </a:lnTo>
                <a:lnTo>
                  <a:pt x="8915821" y="5329620"/>
                </a:lnTo>
                <a:lnTo>
                  <a:pt x="0" y="532962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9262" y="1666132"/>
            <a:ext cx="3379895" cy="902758"/>
          </a:xfrm>
          <a:prstGeom prst="rect">
            <a:avLst/>
          </a:prstGeom>
        </p:spPr>
        <p:txBody>
          <a:bodyPr lIns="0" tIns="0" rIns="0" bIns="0" rtlCol="0" anchor="t">
            <a:spAutoFit/>
          </a:bodyPr>
          <a:lstStyle/>
          <a:p>
            <a:pPr marL="0" lvl="0" indent="0" algn="ctr">
              <a:lnSpc>
                <a:spcPts val="6144"/>
              </a:lnSpc>
              <a:spcBef>
                <a:spcPct val="0"/>
              </a:spcBef>
            </a:pPr>
            <a:r>
              <a:rPr lang="en-US" sz="5120">
                <a:solidFill>
                  <a:srgbClr val="EFEFEF"/>
                </a:solidFill>
                <a:latin typeface="Mero Thai"/>
              </a:rPr>
              <a:t>TF-IDF</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574240" y="1204040"/>
            <a:ext cx="8798839" cy="5259691"/>
          </a:xfrm>
          <a:custGeom>
            <a:avLst/>
            <a:gdLst/>
            <a:ahLst/>
            <a:cxnLst/>
            <a:rect l="l" t="t" r="r" b="b"/>
            <a:pathLst>
              <a:path w="8798839" h="5259691">
                <a:moveTo>
                  <a:pt x="0" y="0"/>
                </a:moveTo>
                <a:lnTo>
                  <a:pt x="8798839" y="0"/>
                </a:lnTo>
                <a:lnTo>
                  <a:pt x="8798839" y="5259691"/>
                </a:lnTo>
                <a:lnTo>
                  <a:pt x="0" y="525969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34695" y="1739234"/>
            <a:ext cx="2839545" cy="1265515"/>
          </a:xfrm>
          <a:prstGeom prst="rect">
            <a:avLst/>
          </a:prstGeom>
        </p:spPr>
        <p:txBody>
          <a:bodyPr lIns="0" tIns="0" rIns="0" bIns="0" rtlCol="0" anchor="t">
            <a:spAutoFit/>
          </a:bodyPr>
          <a:lstStyle/>
          <a:p>
            <a:pPr marL="0" lvl="0" indent="0" algn="ctr">
              <a:lnSpc>
                <a:spcPts val="4652"/>
              </a:lnSpc>
              <a:spcBef>
                <a:spcPct val="0"/>
              </a:spcBef>
            </a:pPr>
            <a:r>
              <a:rPr lang="en-US" sz="3877">
                <a:solidFill>
                  <a:srgbClr val="EFEFEF"/>
                </a:solidFill>
                <a:latin typeface="Mero Thai"/>
              </a:rPr>
              <a:t>Count - Vectorizer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56603" y="976323"/>
            <a:ext cx="9398590" cy="5615300"/>
          </a:xfrm>
          <a:custGeom>
            <a:avLst/>
            <a:gdLst/>
            <a:ahLst/>
            <a:cxnLst/>
            <a:rect l="l" t="t" r="r" b="b"/>
            <a:pathLst>
              <a:path w="9398590" h="5615300">
                <a:moveTo>
                  <a:pt x="0" y="0"/>
                </a:moveTo>
                <a:lnTo>
                  <a:pt x="9398590" y="0"/>
                </a:lnTo>
                <a:lnTo>
                  <a:pt x="9398590" y="5615300"/>
                </a:lnTo>
                <a:lnTo>
                  <a:pt x="0" y="56153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79676" y="102140"/>
            <a:ext cx="12917798" cy="731943"/>
          </a:xfrm>
          <a:prstGeom prst="rect">
            <a:avLst/>
          </a:prstGeom>
        </p:spPr>
        <p:txBody>
          <a:bodyPr lIns="0" tIns="0" rIns="0" bIns="0" rtlCol="0" anchor="t">
            <a:spAutoFit/>
          </a:bodyPr>
          <a:lstStyle/>
          <a:p>
            <a:pPr marL="0" lvl="0" indent="0" algn="ctr">
              <a:lnSpc>
                <a:spcPts val="5034"/>
              </a:lnSpc>
              <a:spcBef>
                <a:spcPct val="0"/>
              </a:spcBef>
            </a:pPr>
            <a:r>
              <a:rPr lang="en-US" sz="4195">
                <a:solidFill>
                  <a:srgbClr val="EFEFEF"/>
                </a:solidFill>
                <a:latin typeface="Mero Thai"/>
              </a:rPr>
              <a:t>Bidirectional Encoder Representations (BERT)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23637" y="1679787"/>
            <a:ext cx="4226926" cy="4226926"/>
          </a:xfrm>
          <a:custGeom>
            <a:avLst/>
            <a:gdLst/>
            <a:ahLst/>
            <a:cxnLst/>
            <a:rect l="l" t="t" r="r" b="b"/>
            <a:pathLst>
              <a:path w="4226926" h="4226926">
                <a:moveTo>
                  <a:pt x="0" y="0"/>
                </a:moveTo>
                <a:lnTo>
                  <a:pt x="4226926" y="0"/>
                </a:lnTo>
                <a:lnTo>
                  <a:pt x="4226926" y="4226926"/>
                </a:lnTo>
                <a:lnTo>
                  <a:pt x="0" y="422692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2415360" y="306929"/>
            <a:ext cx="8180431" cy="956945"/>
          </a:xfrm>
          <a:prstGeom prst="rect">
            <a:avLst/>
          </a:prstGeom>
        </p:spPr>
        <p:txBody>
          <a:bodyPr lIns="0" tIns="0" rIns="0" bIns="0" rtlCol="0" anchor="t">
            <a:spAutoFit/>
          </a:bodyPr>
          <a:lstStyle/>
          <a:p>
            <a:pPr marL="0" lvl="0" indent="0" algn="ctr">
              <a:lnSpc>
                <a:spcPts val="6570"/>
              </a:lnSpc>
              <a:spcBef>
                <a:spcPct val="0"/>
              </a:spcBef>
            </a:pPr>
            <a:r>
              <a:rPr lang="en-US" sz="5475">
                <a:solidFill>
                  <a:srgbClr val="EFEFEF"/>
                </a:solidFill>
                <a:latin typeface="Mero Thai"/>
              </a:rPr>
              <a:t>Table of Contents</a:t>
            </a:r>
          </a:p>
        </p:txBody>
      </p:sp>
      <p:sp>
        <p:nvSpPr>
          <p:cNvPr id="4" name="TextBox 4"/>
          <p:cNvSpPr txBox="1"/>
          <p:nvPr/>
        </p:nvSpPr>
        <p:spPr>
          <a:xfrm>
            <a:off x="5867521" y="1384560"/>
            <a:ext cx="6720118" cy="455481"/>
          </a:xfrm>
          <a:prstGeom prst="rect">
            <a:avLst/>
          </a:prstGeom>
        </p:spPr>
        <p:txBody>
          <a:bodyPr lIns="0" tIns="0" rIns="0" bIns="0" rtlCol="0" anchor="t">
            <a:spAutoFit/>
          </a:bodyPr>
          <a:lstStyle/>
          <a:p>
            <a:pPr algn="l">
              <a:lnSpc>
                <a:spcPts val="3737"/>
              </a:lnSpc>
            </a:pPr>
            <a:r>
              <a:rPr lang="en-US" sz="2669">
                <a:solidFill>
                  <a:srgbClr val="EFEFEF"/>
                </a:solidFill>
                <a:latin typeface="Neue Machina"/>
              </a:rPr>
              <a:t>Overview</a:t>
            </a:r>
          </a:p>
        </p:txBody>
      </p:sp>
      <p:sp>
        <p:nvSpPr>
          <p:cNvPr id="5" name="TextBox 5"/>
          <p:cNvSpPr txBox="1"/>
          <p:nvPr/>
        </p:nvSpPr>
        <p:spPr>
          <a:xfrm>
            <a:off x="5867521" y="2101974"/>
            <a:ext cx="6720118" cy="440505"/>
          </a:xfrm>
          <a:prstGeom prst="rect">
            <a:avLst/>
          </a:prstGeom>
        </p:spPr>
        <p:txBody>
          <a:bodyPr lIns="0" tIns="0" rIns="0" bIns="0" rtlCol="0" anchor="t">
            <a:spAutoFit/>
          </a:bodyPr>
          <a:lstStyle/>
          <a:p>
            <a:pPr algn="l">
              <a:lnSpc>
                <a:spcPts val="3737"/>
              </a:lnSpc>
            </a:pPr>
            <a:r>
              <a:rPr lang="en-US" sz="2669" dirty="0">
                <a:solidFill>
                  <a:srgbClr val="EFEFEF"/>
                </a:solidFill>
                <a:latin typeface="Neue Machina Light"/>
              </a:rPr>
              <a:t>Flowchart</a:t>
            </a:r>
          </a:p>
        </p:txBody>
      </p:sp>
      <p:sp>
        <p:nvSpPr>
          <p:cNvPr id="6" name="TextBox 6"/>
          <p:cNvSpPr txBox="1"/>
          <p:nvPr/>
        </p:nvSpPr>
        <p:spPr>
          <a:xfrm>
            <a:off x="5867521" y="2826653"/>
            <a:ext cx="6720118" cy="463482"/>
          </a:xfrm>
          <a:prstGeom prst="rect">
            <a:avLst/>
          </a:prstGeom>
        </p:spPr>
        <p:txBody>
          <a:bodyPr lIns="0" tIns="0" rIns="0" bIns="0" rtlCol="0" anchor="t">
            <a:spAutoFit/>
          </a:bodyPr>
          <a:lstStyle/>
          <a:p>
            <a:pPr algn="l">
              <a:lnSpc>
                <a:spcPts val="3737"/>
              </a:lnSpc>
            </a:pPr>
            <a:r>
              <a:rPr lang="en-US" sz="2669">
                <a:solidFill>
                  <a:srgbClr val="EFEFEF"/>
                </a:solidFill>
                <a:latin typeface="Neue Machina Light"/>
                <a:hlinkClick r:id="rId4" action="ppaction://hlinksldjump"/>
              </a:rPr>
              <a:t>D</a:t>
            </a:r>
            <a:r>
              <a:rPr lang="en-US" sz="2669">
                <a:solidFill>
                  <a:srgbClr val="EFEFEF"/>
                </a:solidFill>
                <a:latin typeface="Neue Machina"/>
              </a:rPr>
              <a:t>ata Analysis and Visualization</a:t>
            </a:r>
          </a:p>
        </p:txBody>
      </p:sp>
      <p:sp>
        <p:nvSpPr>
          <p:cNvPr id="7" name="TextBox 7"/>
          <p:cNvSpPr txBox="1"/>
          <p:nvPr/>
        </p:nvSpPr>
        <p:spPr>
          <a:xfrm>
            <a:off x="5867521" y="3625446"/>
            <a:ext cx="6720118" cy="455481"/>
          </a:xfrm>
          <a:prstGeom prst="rect">
            <a:avLst/>
          </a:prstGeom>
        </p:spPr>
        <p:txBody>
          <a:bodyPr lIns="0" tIns="0" rIns="0" bIns="0" rtlCol="0" anchor="t">
            <a:spAutoFit/>
          </a:bodyPr>
          <a:lstStyle/>
          <a:p>
            <a:pPr algn="l">
              <a:lnSpc>
                <a:spcPts val="3737"/>
              </a:lnSpc>
            </a:pPr>
            <a:r>
              <a:rPr lang="en-US" sz="2669">
                <a:solidFill>
                  <a:srgbClr val="EFEFEF"/>
                </a:solidFill>
                <a:latin typeface="Neue Machina"/>
              </a:rPr>
              <a:t>URL Decomposition Techniques</a:t>
            </a:r>
          </a:p>
        </p:txBody>
      </p:sp>
      <p:sp>
        <p:nvSpPr>
          <p:cNvPr id="8" name="TextBox 8"/>
          <p:cNvSpPr txBox="1"/>
          <p:nvPr/>
        </p:nvSpPr>
        <p:spPr>
          <a:xfrm>
            <a:off x="5867521" y="4427487"/>
            <a:ext cx="6720118" cy="455481"/>
          </a:xfrm>
          <a:prstGeom prst="rect">
            <a:avLst/>
          </a:prstGeom>
        </p:spPr>
        <p:txBody>
          <a:bodyPr lIns="0" tIns="0" rIns="0" bIns="0" rtlCol="0" anchor="t">
            <a:spAutoFit/>
          </a:bodyPr>
          <a:lstStyle/>
          <a:p>
            <a:pPr algn="l">
              <a:lnSpc>
                <a:spcPts val="3737"/>
              </a:lnSpc>
            </a:pPr>
            <a:r>
              <a:rPr lang="en-US" sz="2669">
                <a:solidFill>
                  <a:srgbClr val="EFEFEF"/>
                </a:solidFill>
                <a:latin typeface="Neue Machina"/>
              </a:rPr>
              <a:t>Tokenization Techniques</a:t>
            </a:r>
          </a:p>
        </p:txBody>
      </p:sp>
      <p:sp>
        <p:nvSpPr>
          <p:cNvPr id="9" name="TextBox 9"/>
          <p:cNvSpPr txBox="1"/>
          <p:nvPr/>
        </p:nvSpPr>
        <p:spPr>
          <a:xfrm>
            <a:off x="5867521" y="5144165"/>
            <a:ext cx="6720118" cy="455481"/>
          </a:xfrm>
          <a:prstGeom prst="rect">
            <a:avLst/>
          </a:prstGeom>
        </p:spPr>
        <p:txBody>
          <a:bodyPr lIns="0" tIns="0" rIns="0" bIns="0" rtlCol="0" anchor="t">
            <a:spAutoFit/>
          </a:bodyPr>
          <a:lstStyle/>
          <a:p>
            <a:pPr algn="l">
              <a:lnSpc>
                <a:spcPts val="3737"/>
              </a:lnSpc>
            </a:pPr>
            <a:r>
              <a:rPr lang="en-US" sz="2669">
                <a:solidFill>
                  <a:srgbClr val="EFEFEF"/>
                </a:solidFill>
                <a:latin typeface="Neue Machina"/>
              </a:rPr>
              <a:t>Machine Learning Techniques</a:t>
            </a:r>
          </a:p>
        </p:txBody>
      </p:sp>
      <p:sp>
        <p:nvSpPr>
          <p:cNvPr id="10" name="TextBox 10"/>
          <p:cNvSpPr txBox="1"/>
          <p:nvPr/>
        </p:nvSpPr>
        <p:spPr>
          <a:xfrm>
            <a:off x="5867521" y="5849563"/>
            <a:ext cx="6720118" cy="463482"/>
          </a:xfrm>
          <a:prstGeom prst="rect">
            <a:avLst/>
          </a:prstGeom>
        </p:spPr>
        <p:txBody>
          <a:bodyPr lIns="0" tIns="0" rIns="0" bIns="0" rtlCol="0" anchor="t">
            <a:spAutoFit/>
          </a:bodyPr>
          <a:lstStyle/>
          <a:p>
            <a:pPr algn="l">
              <a:lnSpc>
                <a:spcPts val="3737"/>
              </a:lnSpc>
            </a:pPr>
            <a:r>
              <a:rPr lang="en-US" sz="2669">
                <a:solidFill>
                  <a:srgbClr val="EFEFEF"/>
                </a:solidFill>
                <a:latin typeface="Neue Machina Light"/>
                <a:hlinkClick r:id="rId4" action="ppaction://hlinksldjump"/>
              </a:rPr>
              <a:t>R</a:t>
            </a:r>
            <a:r>
              <a:rPr lang="en-US" sz="2669">
                <a:solidFill>
                  <a:srgbClr val="EFEFEF"/>
                </a:solidFill>
                <a:latin typeface="Neue Machina"/>
              </a:rPr>
              <a:t>esults</a:t>
            </a:r>
          </a:p>
        </p:txBody>
      </p:sp>
      <p:sp>
        <p:nvSpPr>
          <p:cNvPr id="11" name="AutoShape 11"/>
          <p:cNvSpPr/>
          <p:nvPr/>
        </p:nvSpPr>
        <p:spPr>
          <a:xfrm flipH="1" flipV="1">
            <a:off x="5441184" y="1482734"/>
            <a:ext cx="13021" cy="4469003"/>
          </a:xfrm>
          <a:prstGeom prst="line">
            <a:avLst/>
          </a:prstGeom>
          <a:ln w="9525" cap="rnd">
            <a:solidFill>
              <a:srgbClr val="EFEFEF"/>
            </a:solidFill>
            <a:prstDash val="solid"/>
            <a:headEnd type="none" w="sm" len="sm"/>
            <a:tailEnd type="none" w="sm" len="sm"/>
          </a:ln>
        </p:spPr>
        <p:txBody>
          <a:bodyPr/>
          <a:lstStyle/>
          <a:p>
            <a:endParaRPr lang="en-US"/>
          </a:p>
        </p:txBody>
      </p:sp>
      <p:sp>
        <p:nvSpPr>
          <p:cNvPr id="12" name="Freeform 12"/>
          <p:cNvSpPr/>
          <p:nvPr/>
        </p:nvSpPr>
        <p:spPr>
          <a:xfrm>
            <a:off x="5257882" y="1482734"/>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5"/>
            <a:stretch>
              <a:fillRect t="-7954" b="-7954"/>
            </a:stretch>
          </a:blipFill>
        </p:spPr>
        <p:txBody>
          <a:bodyPr/>
          <a:lstStyle/>
          <a:p>
            <a:endParaRPr lang="en-US"/>
          </a:p>
        </p:txBody>
      </p:sp>
      <p:sp>
        <p:nvSpPr>
          <p:cNvPr id="13" name="Freeform 13"/>
          <p:cNvSpPr/>
          <p:nvPr/>
        </p:nvSpPr>
        <p:spPr>
          <a:xfrm>
            <a:off x="5271364" y="2204148"/>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5"/>
            <a:stretch>
              <a:fillRect t="-7954" b="-7954"/>
            </a:stretch>
          </a:blipFill>
        </p:spPr>
        <p:txBody>
          <a:bodyPr/>
          <a:lstStyle/>
          <a:p>
            <a:endParaRPr lang="en-US"/>
          </a:p>
        </p:txBody>
      </p:sp>
      <p:sp>
        <p:nvSpPr>
          <p:cNvPr id="14" name="Freeform 14"/>
          <p:cNvSpPr/>
          <p:nvPr/>
        </p:nvSpPr>
        <p:spPr>
          <a:xfrm>
            <a:off x="5257882" y="2928827"/>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5"/>
            <a:stretch>
              <a:fillRect t="-7954" b="-7954"/>
            </a:stretch>
          </a:blipFill>
        </p:spPr>
        <p:txBody>
          <a:bodyPr/>
          <a:lstStyle/>
          <a:p>
            <a:endParaRPr lang="en-US"/>
          </a:p>
        </p:txBody>
      </p:sp>
      <p:sp>
        <p:nvSpPr>
          <p:cNvPr id="15" name="Freeform 15"/>
          <p:cNvSpPr/>
          <p:nvPr/>
        </p:nvSpPr>
        <p:spPr>
          <a:xfrm>
            <a:off x="5257882" y="3723620"/>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5"/>
            <a:stretch>
              <a:fillRect t="-7954" b="-7954"/>
            </a:stretch>
          </a:blipFill>
        </p:spPr>
        <p:txBody>
          <a:bodyPr/>
          <a:lstStyle/>
          <a:p>
            <a:endParaRPr lang="en-US"/>
          </a:p>
        </p:txBody>
      </p:sp>
      <p:sp>
        <p:nvSpPr>
          <p:cNvPr id="16" name="Freeform 16"/>
          <p:cNvSpPr/>
          <p:nvPr/>
        </p:nvSpPr>
        <p:spPr>
          <a:xfrm>
            <a:off x="5257882" y="4525661"/>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5"/>
            <a:stretch>
              <a:fillRect t="-7954" b="-7954"/>
            </a:stretch>
          </a:blipFill>
        </p:spPr>
        <p:txBody>
          <a:bodyPr/>
          <a:lstStyle/>
          <a:p>
            <a:endParaRPr lang="en-US"/>
          </a:p>
        </p:txBody>
      </p:sp>
      <p:sp>
        <p:nvSpPr>
          <p:cNvPr id="17" name="Freeform 17"/>
          <p:cNvSpPr/>
          <p:nvPr/>
        </p:nvSpPr>
        <p:spPr>
          <a:xfrm>
            <a:off x="5230917" y="5201315"/>
            <a:ext cx="393569" cy="316284"/>
          </a:xfrm>
          <a:custGeom>
            <a:avLst/>
            <a:gdLst/>
            <a:ahLst/>
            <a:cxnLst/>
            <a:rect l="l" t="t" r="r" b="b"/>
            <a:pathLst>
              <a:path w="393569" h="316284">
                <a:moveTo>
                  <a:pt x="0" y="0"/>
                </a:moveTo>
                <a:lnTo>
                  <a:pt x="393569" y="0"/>
                </a:lnTo>
                <a:lnTo>
                  <a:pt x="393569" y="316284"/>
                </a:lnTo>
                <a:lnTo>
                  <a:pt x="0" y="316284"/>
                </a:lnTo>
                <a:lnTo>
                  <a:pt x="0" y="0"/>
                </a:lnTo>
                <a:close/>
              </a:path>
            </a:pathLst>
          </a:custGeom>
          <a:blipFill>
            <a:blip r:embed="rId5"/>
            <a:stretch>
              <a:fillRect t="-12217" b="-12217"/>
            </a:stretch>
          </a:blipFill>
        </p:spPr>
        <p:txBody>
          <a:bodyPr/>
          <a:lstStyle/>
          <a:p>
            <a:endParaRPr lang="en-US"/>
          </a:p>
        </p:txBody>
      </p:sp>
      <p:sp>
        <p:nvSpPr>
          <p:cNvPr id="18" name="Freeform 18"/>
          <p:cNvSpPr/>
          <p:nvPr/>
        </p:nvSpPr>
        <p:spPr>
          <a:xfrm>
            <a:off x="5257882" y="5951737"/>
            <a:ext cx="393569" cy="316284"/>
          </a:xfrm>
          <a:custGeom>
            <a:avLst/>
            <a:gdLst/>
            <a:ahLst/>
            <a:cxnLst/>
            <a:rect l="l" t="t" r="r" b="b"/>
            <a:pathLst>
              <a:path w="393569" h="316284">
                <a:moveTo>
                  <a:pt x="0" y="0"/>
                </a:moveTo>
                <a:lnTo>
                  <a:pt x="393568" y="0"/>
                </a:lnTo>
                <a:lnTo>
                  <a:pt x="393568" y="316284"/>
                </a:lnTo>
                <a:lnTo>
                  <a:pt x="0" y="316284"/>
                </a:lnTo>
                <a:lnTo>
                  <a:pt x="0" y="0"/>
                </a:lnTo>
                <a:close/>
              </a:path>
            </a:pathLst>
          </a:custGeom>
          <a:blipFill>
            <a:blip r:embed="rId5"/>
            <a:stretch>
              <a:fillRect t="-12217" b="-12217"/>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00184" y="607695"/>
            <a:ext cx="4727787" cy="1681692"/>
          </a:xfrm>
          <a:prstGeom prst="rect">
            <a:avLst/>
          </a:prstGeom>
        </p:spPr>
        <p:txBody>
          <a:bodyPr lIns="0" tIns="0" rIns="0" bIns="0" rtlCol="0" anchor="t">
            <a:spAutoFit/>
          </a:bodyPr>
          <a:lstStyle/>
          <a:p>
            <a:pPr marL="0" lvl="0" indent="0">
              <a:lnSpc>
                <a:spcPts val="6144"/>
              </a:lnSpc>
              <a:spcBef>
                <a:spcPct val="0"/>
              </a:spcBef>
            </a:pPr>
            <a:r>
              <a:rPr lang="en-US" sz="5120">
                <a:solidFill>
                  <a:srgbClr val="EFEFEF"/>
                </a:solidFill>
                <a:latin typeface="Mero Thai"/>
              </a:rPr>
              <a:t>Result Analysis</a:t>
            </a:r>
          </a:p>
        </p:txBody>
      </p:sp>
      <p:sp>
        <p:nvSpPr>
          <p:cNvPr id="3" name="TextBox 3"/>
          <p:cNvSpPr txBox="1"/>
          <p:nvPr/>
        </p:nvSpPr>
        <p:spPr>
          <a:xfrm>
            <a:off x="6740897" y="683895"/>
            <a:ext cx="5118443" cy="1429385"/>
          </a:xfrm>
          <a:prstGeom prst="rect">
            <a:avLst/>
          </a:prstGeom>
        </p:spPr>
        <p:txBody>
          <a:bodyPr lIns="0" tIns="0" rIns="0" bIns="0" rtlCol="0" anchor="t">
            <a:spAutoFit/>
          </a:bodyPr>
          <a:lstStyle/>
          <a:p>
            <a:pPr marL="0" lvl="0" indent="0">
              <a:lnSpc>
                <a:spcPts val="2730"/>
              </a:lnSpc>
              <a:spcBef>
                <a:spcPct val="0"/>
              </a:spcBef>
            </a:pPr>
            <a:r>
              <a:rPr lang="en-US" sz="2275" dirty="0">
                <a:solidFill>
                  <a:srgbClr val="EFEFEF"/>
                </a:solidFill>
                <a:latin typeface="Mero Thai"/>
              </a:rPr>
              <a:t>Tokenization and generating embeddings using BERT and training the classification models outperforms all other results.</a:t>
            </a:r>
          </a:p>
        </p:txBody>
      </p:sp>
      <p:sp>
        <p:nvSpPr>
          <p:cNvPr id="4" name="TextBox 4"/>
          <p:cNvSpPr txBox="1"/>
          <p:nvPr/>
        </p:nvSpPr>
        <p:spPr>
          <a:xfrm>
            <a:off x="6737330" y="5403600"/>
            <a:ext cx="5118443" cy="1385957"/>
          </a:xfrm>
          <a:prstGeom prst="rect">
            <a:avLst/>
          </a:prstGeom>
        </p:spPr>
        <p:txBody>
          <a:bodyPr lIns="0" tIns="0" rIns="0" bIns="0" rtlCol="0" anchor="t">
            <a:spAutoFit/>
          </a:bodyPr>
          <a:lstStyle/>
          <a:p>
            <a:pPr marL="0" lvl="0" indent="0">
              <a:lnSpc>
                <a:spcPts val="2730"/>
              </a:lnSpc>
              <a:spcBef>
                <a:spcPct val="0"/>
              </a:spcBef>
            </a:pPr>
            <a:r>
              <a:rPr lang="en-US" sz="2275" dirty="0">
                <a:solidFill>
                  <a:srgbClr val="EFEFEF"/>
                </a:solidFill>
                <a:latin typeface="Mero Thai"/>
              </a:rPr>
              <a:t>Feature importance scores from </a:t>
            </a:r>
            <a:r>
              <a:rPr lang="en-US" sz="2275" dirty="0" err="1">
                <a:solidFill>
                  <a:srgbClr val="EFEFEF"/>
                </a:solidFill>
                <a:latin typeface="Mero Thai"/>
              </a:rPr>
              <a:t>XGBoost</a:t>
            </a:r>
            <a:r>
              <a:rPr lang="en-US" sz="2275" dirty="0">
                <a:solidFill>
                  <a:srgbClr val="EFEFEF"/>
                </a:solidFill>
                <a:latin typeface="Mero Thai"/>
              </a:rPr>
              <a:t> can provide insights into words or tokens are more influential in making predictions.</a:t>
            </a:r>
          </a:p>
        </p:txBody>
      </p:sp>
      <p:sp>
        <p:nvSpPr>
          <p:cNvPr id="5" name="TextBox 5"/>
          <p:cNvSpPr txBox="1"/>
          <p:nvPr/>
        </p:nvSpPr>
        <p:spPr>
          <a:xfrm>
            <a:off x="6740897" y="4043725"/>
            <a:ext cx="5118443" cy="1083945"/>
          </a:xfrm>
          <a:prstGeom prst="rect">
            <a:avLst/>
          </a:prstGeom>
        </p:spPr>
        <p:txBody>
          <a:bodyPr lIns="0" tIns="0" rIns="0" bIns="0" rtlCol="0" anchor="t">
            <a:spAutoFit/>
          </a:bodyPr>
          <a:lstStyle/>
          <a:p>
            <a:pPr marL="0" lvl="0" indent="0">
              <a:lnSpc>
                <a:spcPts val="2730"/>
              </a:lnSpc>
              <a:spcBef>
                <a:spcPct val="0"/>
              </a:spcBef>
            </a:pPr>
            <a:r>
              <a:rPr lang="en-US" sz="2275" dirty="0">
                <a:solidFill>
                  <a:srgbClr val="EFEFEF"/>
                </a:solidFill>
                <a:latin typeface="Mero Thai"/>
              </a:rPr>
              <a:t>Tokenization, lemmatization, stemming gave bad results except for BERT.</a:t>
            </a:r>
          </a:p>
        </p:txBody>
      </p:sp>
      <p:sp>
        <p:nvSpPr>
          <p:cNvPr id="6" name="TextBox 6"/>
          <p:cNvSpPr txBox="1"/>
          <p:nvPr/>
        </p:nvSpPr>
        <p:spPr>
          <a:xfrm>
            <a:off x="6740897" y="2363810"/>
            <a:ext cx="5118443" cy="1429385"/>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Similar results has been observed using URL decomposition and BERT techniques for few classification models.</a:t>
            </a:r>
          </a:p>
        </p:txBody>
      </p:sp>
      <p:sp>
        <p:nvSpPr>
          <p:cNvPr id="7" name="AutoShape 7"/>
          <p:cNvSpPr/>
          <p:nvPr/>
        </p:nvSpPr>
        <p:spPr>
          <a:xfrm rot="-5400000">
            <a:off x="3177327" y="3654213"/>
            <a:ext cx="5852160" cy="0"/>
          </a:xfrm>
          <a:prstGeom prst="line">
            <a:avLst/>
          </a:prstGeom>
          <a:ln w="9525" cap="rnd">
            <a:solidFill>
              <a:srgbClr val="EFEFEF"/>
            </a:solidFill>
            <a:prstDash val="solid"/>
            <a:headEnd type="none" w="sm" len="sm"/>
            <a:tailEnd type="none" w="sm" len="sm"/>
          </a:ln>
        </p:spPr>
        <p:txBody>
          <a:bodyPr/>
          <a:lstStyle/>
          <a:p>
            <a:endParaRPr lang="en-US"/>
          </a:p>
        </p:txBody>
      </p:sp>
      <p:sp>
        <p:nvSpPr>
          <p:cNvPr id="8" name="Freeform 8"/>
          <p:cNvSpPr/>
          <p:nvPr/>
        </p:nvSpPr>
        <p:spPr>
          <a:xfrm>
            <a:off x="5939342" y="637662"/>
            <a:ext cx="321356" cy="321356"/>
          </a:xfrm>
          <a:custGeom>
            <a:avLst/>
            <a:gdLst/>
            <a:ahLst/>
            <a:cxnLst/>
            <a:rect l="l" t="t" r="r" b="b"/>
            <a:pathLst>
              <a:path w="321356" h="321356">
                <a:moveTo>
                  <a:pt x="0" y="0"/>
                </a:moveTo>
                <a:lnTo>
                  <a:pt x="321357" y="0"/>
                </a:lnTo>
                <a:lnTo>
                  <a:pt x="321357" y="321357"/>
                </a:lnTo>
                <a:lnTo>
                  <a:pt x="0" y="321357"/>
                </a:lnTo>
                <a:lnTo>
                  <a:pt x="0" y="0"/>
                </a:lnTo>
                <a:close/>
              </a:path>
            </a:pathLst>
          </a:custGeom>
          <a:blipFill>
            <a:blip r:embed="rId3"/>
            <a:stretch>
              <a:fillRect/>
            </a:stretch>
          </a:blipFill>
        </p:spPr>
        <p:txBody>
          <a:bodyPr/>
          <a:lstStyle/>
          <a:p>
            <a:endParaRPr lang="en-US"/>
          </a:p>
        </p:txBody>
      </p:sp>
      <p:sp>
        <p:nvSpPr>
          <p:cNvPr id="9" name="Freeform 9"/>
          <p:cNvSpPr/>
          <p:nvPr/>
        </p:nvSpPr>
        <p:spPr>
          <a:xfrm>
            <a:off x="5946116" y="2411435"/>
            <a:ext cx="321356" cy="321356"/>
          </a:xfrm>
          <a:custGeom>
            <a:avLst/>
            <a:gdLst/>
            <a:ahLst/>
            <a:cxnLst/>
            <a:rect l="l" t="t" r="r" b="b"/>
            <a:pathLst>
              <a:path w="321356" h="321356">
                <a:moveTo>
                  <a:pt x="0" y="0"/>
                </a:moveTo>
                <a:lnTo>
                  <a:pt x="321356" y="0"/>
                </a:lnTo>
                <a:lnTo>
                  <a:pt x="321356" y="321357"/>
                </a:lnTo>
                <a:lnTo>
                  <a:pt x="0" y="321357"/>
                </a:lnTo>
                <a:lnTo>
                  <a:pt x="0" y="0"/>
                </a:lnTo>
                <a:close/>
              </a:path>
            </a:pathLst>
          </a:custGeom>
          <a:blipFill>
            <a:blip r:embed="rId3"/>
            <a:stretch>
              <a:fillRect/>
            </a:stretch>
          </a:blipFill>
        </p:spPr>
        <p:txBody>
          <a:bodyPr/>
          <a:lstStyle/>
          <a:p>
            <a:endParaRPr lang="en-US"/>
          </a:p>
        </p:txBody>
      </p:sp>
      <p:sp>
        <p:nvSpPr>
          <p:cNvPr id="10" name="Freeform 10"/>
          <p:cNvSpPr/>
          <p:nvPr/>
        </p:nvSpPr>
        <p:spPr>
          <a:xfrm>
            <a:off x="5946116" y="4091350"/>
            <a:ext cx="321356" cy="321356"/>
          </a:xfrm>
          <a:custGeom>
            <a:avLst/>
            <a:gdLst/>
            <a:ahLst/>
            <a:cxnLst/>
            <a:rect l="l" t="t" r="r" b="b"/>
            <a:pathLst>
              <a:path w="321356" h="321356">
                <a:moveTo>
                  <a:pt x="0" y="0"/>
                </a:moveTo>
                <a:lnTo>
                  <a:pt x="321356" y="0"/>
                </a:lnTo>
                <a:lnTo>
                  <a:pt x="321356" y="321357"/>
                </a:lnTo>
                <a:lnTo>
                  <a:pt x="0" y="321357"/>
                </a:lnTo>
                <a:lnTo>
                  <a:pt x="0" y="0"/>
                </a:lnTo>
                <a:close/>
              </a:path>
            </a:pathLst>
          </a:custGeom>
          <a:blipFill>
            <a:blip r:embed="rId3"/>
            <a:stretch>
              <a:fillRect/>
            </a:stretch>
          </a:blipFill>
        </p:spPr>
        <p:txBody>
          <a:bodyPr/>
          <a:lstStyle/>
          <a:p>
            <a:endParaRPr lang="en-US"/>
          </a:p>
        </p:txBody>
      </p:sp>
      <p:sp>
        <p:nvSpPr>
          <p:cNvPr id="11" name="Freeform 11"/>
          <p:cNvSpPr/>
          <p:nvPr/>
        </p:nvSpPr>
        <p:spPr>
          <a:xfrm>
            <a:off x="5946116" y="5771266"/>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882007" y="2493785"/>
            <a:ext cx="8821897" cy="705908"/>
          </a:xfrm>
          <a:prstGeom prst="rect">
            <a:avLst/>
          </a:prstGeom>
        </p:spPr>
        <p:txBody>
          <a:bodyPr lIns="0" tIns="0" rIns="0" bIns="0" rtlCol="0" anchor="t">
            <a:spAutoFit/>
          </a:bodyPr>
          <a:lstStyle/>
          <a:p>
            <a:pPr marL="460587" lvl="1" indent="-230293">
              <a:lnSpc>
                <a:spcPts val="2773"/>
              </a:lnSpc>
              <a:buFont typeface="Arial"/>
              <a:buChar char="•"/>
            </a:pPr>
            <a:r>
              <a:rPr lang="en-US" sz="2133">
                <a:solidFill>
                  <a:srgbClr val="EFEFEF"/>
                </a:solidFill>
                <a:latin typeface="Neue Machina Light"/>
              </a:rPr>
              <a:t>https://ar5iv.labs.arxiv.org/html/2310.05953</a:t>
            </a:r>
          </a:p>
          <a:p>
            <a:pPr marL="460587" lvl="1" indent="-230293">
              <a:lnSpc>
                <a:spcPts val="2773"/>
              </a:lnSpc>
              <a:buFont typeface="Arial"/>
              <a:buChar char="•"/>
            </a:pPr>
            <a:r>
              <a:rPr lang="en-US" sz="2133">
                <a:solidFill>
                  <a:srgbClr val="EFEFEF"/>
                </a:solidFill>
                <a:latin typeface="Neue Machina Light"/>
              </a:rPr>
              <a:t>https://ieeexplore.ieee.org/abstract/document/9633889</a:t>
            </a:r>
          </a:p>
        </p:txBody>
      </p:sp>
      <p:sp>
        <p:nvSpPr>
          <p:cNvPr id="3" name="TextBox 3"/>
          <p:cNvSpPr txBox="1"/>
          <p:nvPr/>
        </p:nvSpPr>
        <p:spPr>
          <a:xfrm>
            <a:off x="586024" y="77820"/>
            <a:ext cx="7907450" cy="1032387"/>
          </a:xfrm>
          <a:prstGeom prst="rect">
            <a:avLst/>
          </a:prstGeom>
        </p:spPr>
        <p:txBody>
          <a:bodyPr lIns="0" tIns="0" rIns="0" bIns="0" rtlCol="0" anchor="t">
            <a:spAutoFit/>
          </a:bodyPr>
          <a:lstStyle/>
          <a:p>
            <a:pPr>
              <a:lnSpc>
                <a:spcPts val="7079"/>
              </a:lnSpc>
            </a:pPr>
            <a:r>
              <a:rPr lang="en-US" sz="5899">
                <a:solidFill>
                  <a:srgbClr val="EFEFEF"/>
                </a:solidFill>
                <a:latin typeface="Mero Thai"/>
              </a:rPr>
              <a:t>Resource Page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11212" y="4835727"/>
            <a:ext cx="2659016" cy="1851340"/>
          </a:xfrm>
          <a:custGeom>
            <a:avLst/>
            <a:gdLst/>
            <a:ahLst/>
            <a:cxnLst/>
            <a:rect l="l" t="t" r="r" b="b"/>
            <a:pathLst>
              <a:path w="2659016" h="1851340">
                <a:moveTo>
                  <a:pt x="0" y="0"/>
                </a:moveTo>
                <a:lnTo>
                  <a:pt x="2659016" y="0"/>
                </a:lnTo>
                <a:lnTo>
                  <a:pt x="2659016" y="1851340"/>
                </a:lnTo>
                <a:lnTo>
                  <a:pt x="0" y="1851340"/>
                </a:lnTo>
                <a:lnTo>
                  <a:pt x="0" y="0"/>
                </a:lnTo>
                <a:close/>
              </a:path>
            </a:pathLst>
          </a:custGeom>
          <a:blipFill>
            <a:blip r:embed="rId2"/>
            <a:stretch>
              <a:fillRect/>
            </a:stretch>
          </a:blipFill>
        </p:spPr>
        <p:txBody>
          <a:bodyPr/>
          <a:lstStyle/>
          <a:p>
            <a:endParaRPr lang="en-US"/>
          </a:p>
        </p:txBody>
      </p:sp>
      <p:sp>
        <p:nvSpPr>
          <p:cNvPr id="3" name="Freeform 3"/>
          <p:cNvSpPr/>
          <p:nvPr/>
        </p:nvSpPr>
        <p:spPr>
          <a:xfrm>
            <a:off x="8091979" y="2656444"/>
            <a:ext cx="1879533" cy="1851340"/>
          </a:xfrm>
          <a:custGeom>
            <a:avLst/>
            <a:gdLst/>
            <a:ahLst/>
            <a:cxnLst/>
            <a:rect l="l" t="t" r="r" b="b"/>
            <a:pathLst>
              <a:path w="1879533" h="1851340">
                <a:moveTo>
                  <a:pt x="0" y="0"/>
                </a:moveTo>
                <a:lnTo>
                  <a:pt x="1879533" y="0"/>
                </a:lnTo>
                <a:lnTo>
                  <a:pt x="1879533" y="1851340"/>
                </a:lnTo>
                <a:lnTo>
                  <a:pt x="0" y="1851340"/>
                </a:lnTo>
                <a:lnTo>
                  <a:pt x="0" y="0"/>
                </a:lnTo>
                <a:close/>
              </a:path>
            </a:pathLst>
          </a:custGeom>
          <a:blipFill>
            <a:blip r:embed="rId3"/>
            <a:stretch>
              <a:fillRect/>
            </a:stretch>
          </a:blipFill>
        </p:spPr>
        <p:txBody>
          <a:bodyPr/>
          <a:lstStyle/>
          <a:p>
            <a:endParaRPr lang="en-US"/>
          </a:p>
        </p:txBody>
      </p:sp>
      <p:sp>
        <p:nvSpPr>
          <p:cNvPr id="4" name="Freeform 4"/>
          <p:cNvSpPr/>
          <p:nvPr/>
        </p:nvSpPr>
        <p:spPr>
          <a:xfrm>
            <a:off x="10186483" y="2600960"/>
            <a:ext cx="2299801" cy="1851340"/>
          </a:xfrm>
          <a:custGeom>
            <a:avLst/>
            <a:gdLst/>
            <a:ahLst/>
            <a:cxnLst/>
            <a:rect l="l" t="t" r="r" b="b"/>
            <a:pathLst>
              <a:path w="2299801" h="1851340">
                <a:moveTo>
                  <a:pt x="0" y="0"/>
                </a:moveTo>
                <a:lnTo>
                  <a:pt x="2299801" y="0"/>
                </a:lnTo>
                <a:lnTo>
                  <a:pt x="2299801" y="1851340"/>
                </a:lnTo>
                <a:lnTo>
                  <a:pt x="0" y="1851340"/>
                </a:lnTo>
                <a:lnTo>
                  <a:pt x="0" y="0"/>
                </a:lnTo>
                <a:close/>
              </a:path>
            </a:pathLst>
          </a:custGeom>
          <a:blipFill>
            <a:blip r:embed="rId4"/>
            <a:stretch>
              <a:fillRect/>
            </a:stretch>
          </a:blipFill>
        </p:spPr>
        <p:txBody>
          <a:bodyPr/>
          <a:lstStyle/>
          <a:p>
            <a:endParaRPr lang="en-US"/>
          </a:p>
        </p:txBody>
      </p:sp>
      <p:sp>
        <p:nvSpPr>
          <p:cNvPr id="5" name="Freeform 5"/>
          <p:cNvSpPr/>
          <p:nvPr/>
        </p:nvSpPr>
        <p:spPr>
          <a:xfrm>
            <a:off x="5406421" y="2727189"/>
            <a:ext cx="2668598" cy="1851340"/>
          </a:xfrm>
          <a:custGeom>
            <a:avLst/>
            <a:gdLst/>
            <a:ahLst/>
            <a:cxnLst/>
            <a:rect l="l" t="t" r="r" b="b"/>
            <a:pathLst>
              <a:path w="2668598" h="1851340">
                <a:moveTo>
                  <a:pt x="0" y="0"/>
                </a:moveTo>
                <a:lnTo>
                  <a:pt x="2668598" y="0"/>
                </a:lnTo>
                <a:lnTo>
                  <a:pt x="2668598" y="1851340"/>
                </a:lnTo>
                <a:lnTo>
                  <a:pt x="0" y="1851340"/>
                </a:lnTo>
                <a:lnTo>
                  <a:pt x="0" y="0"/>
                </a:lnTo>
                <a:close/>
              </a:path>
            </a:pathLst>
          </a:custGeom>
          <a:blipFill>
            <a:blip r:embed="rId5"/>
            <a:stretch>
              <a:fillRect/>
            </a:stretch>
          </a:blipFill>
        </p:spPr>
        <p:txBody>
          <a:bodyPr/>
          <a:lstStyle/>
          <a:p>
            <a:endParaRPr lang="en-US"/>
          </a:p>
        </p:txBody>
      </p:sp>
      <p:sp>
        <p:nvSpPr>
          <p:cNvPr id="6" name="Freeform 6"/>
          <p:cNvSpPr/>
          <p:nvPr/>
        </p:nvSpPr>
        <p:spPr>
          <a:xfrm>
            <a:off x="8141945" y="618650"/>
            <a:ext cx="1779601" cy="1851340"/>
          </a:xfrm>
          <a:custGeom>
            <a:avLst/>
            <a:gdLst/>
            <a:ahLst/>
            <a:cxnLst/>
            <a:rect l="l" t="t" r="r" b="b"/>
            <a:pathLst>
              <a:path w="1779601" h="1851340">
                <a:moveTo>
                  <a:pt x="0" y="0"/>
                </a:moveTo>
                <a:lnTo>
                  <a:pt x="1779601" y="0"/>
                </a:lnTo>
                <a:lnTo>
                  <a:pt x="1779601" y="1851340"/>
                </a:lnTo>
                <a:lnTo>
                  <a:pt x="0" y="1851340"/>
                </a:lnTo>
                <a:lnTo>
                  <a:pt x="0" y="0"/>
                </a:lnTo>
                <a:close/>
              </a:path>
            </a:pathLst>
          </a:custGeom>
          <a:blipFill>
            <a:blip r:embed="rId6"/>
            <a:stretch>
              <a:fillRect/>
            </a:stretch>
          </a:blipFill>
        </p:spPr>
        <p:txBody>
          <a:bodyPr/>
          <a:lstStyle/>
          <a:p>
            <a:endParaRPr lang="en-US"/>
          </a:p>
        </p:txBody>
      </p:sp>
      <p:sp>
        <p:nvSpPr>
          <p:cNvPr id="7" name="Freeform 7"/>
          <p:cNvSpPr/>
          <p:nvPr/>
        </p:nvSpPr>
        <p:spPr>
          <a:xfrm>
            <a:off x="10209236" y="618650"/>
            <a:ext cx="2254295" cy="1851340"/>
          </a:xfrm>
          <a:custGeom>
            <a:avLst/>
            <a:gdLst/>
            <a:ahLst/>
            <a:cxnLst/>
            <a:rect l="l" t="t" r="r" b="b"/>
            <a:pathLst>
              <a:path w="2254295" h="1851340">
                <a:moveTo>
                  <a:pt x="0" y="0"/>
                </a:moveTo>
                <a:lnTo>
                  <a:pt x="2254295" y="0"/>
                </a:lnTo>
                <a:lnTo>
                  <a:pt x="2254295" y="1851340"/>
                </a:lnTo>
                <a:lnTo>
                  <a:pt x="0" y="1851340"/>
                </a:lnTo>
                <a:lnTo>
                  <a:pt x="0" y="0"/>
                </a:lnTo>
                <a:close/>
              </a:path>
            </a:pathLst>
          </a:custGeom>
          <a:blipFill>
            <a:blip r:embed="rId7"/>
            <a:stretch>
              <a:fillRect/>
            </a:stretch>
          </a:blipFill>
        </p:spPr>
        <p:txBody>
          <a:bodyPr/>
          <a:lstStyle/>
          <a:p>
            <a:endParaRPr lang="en-US"/>
          </a:p>
        </p:txBody>
      </p:sp>
      <p:sp>
        <p:nvSpPr>
          <p:cNvPr id="8" name="Freeform 8"/>
          <p:cNvSpPr/>
          <p:nvPr/>
        </p:nvSpPr>
        <p:spPr>
          <a:xfrm>
            <a:off x="5733188" y="618650"/>
            <a:ext cx="2015064" cy="1851340"/>
          </a:xfrm>
          <a:custGeom>
            <a:avLst/>
            <a:gdLst/>
            <a:ahLst/>
            <a:cxnLst/>
            <a:rect l="l" t="t" r="r" b="b"/>
            <a:pathLst>
              <a:path w="2015064" h="1851340">
                <a:moveTo>
                  <a:pt x="0" y="0"/>
                </a:moveTo>
                <a:lnTo>
                  <a:pt x="2015064" y="0"/>
                </a:lnTo>
                <a:lnTo>
                  <a:pt x="2015064" y="1851340"/>
                </a:lnTo>
                <a:lnTo>
                  <a:pt x="0" y="1851340"/>
                </a:lnTo>
                <a:lnTo>
                  <a:pt x="0" y="0"/>
                </a:lnTo>
                <a:close/>
              </a:path>
            </a:pathLst>
          </a:custGeom>
          <a:blipFill>
            <a:blip r:embed="rId8"/>
            <a:stretch>
              <a:fillRect/>
            </a:stretch>
          </a:blipFill>
        </p:spPr>
        <p:txBody>
          <a:bodyPr/>
          <a:lstStyle/>
          <a:p>
            <a:endParaRPr lang="en-US"/>
          </a:p>
        </p:txBody>
      </p:sp>
      <p:sp>
        <p:nvSpPr>
          <p:cNvPr id="9" name="Freeform 9"/>
          <p:cNvSpPr/>
          <p:nvPr/>
        </p:nvSpPr>
        <p:spPr>
          <a:xfrm>
            <a:off x="8194025" y="4694238"/>
            <a:ext cx="1675440" cy="2134319"/>
          </a:xfrm>
          <a:custGeom>
            <a:avLst/>
            <a:gdLst/>
            <a:ahLst/>
            <a:cxnLst/>
            <a:rect l="l" t="t" r="r" b="b"/>
            <a:pathLst>
              <a:path w="1675440" h="2134319">
                <a:moveTo>
                  <a:pt x="0" y="0"/>
                </a:moveTo>
                <a:lnTo>
                  <a:pt x="1675440" y="0"/>
                </a:lnTo>
                <a:lnTo>
                  <a:pt x="1675440" y="2134319"/>
                </a:lnTo>
                <a:lnTo>
                  <a:pt x="0" y="2134319"/>
                </a:lnTo>
                <a:lnTo>
                  <a:pt x="0" y="0"/>
                </a:lnTo>
                <a:close/>
              </a:path>
            </a:pathLst>
          </a:custGeom>
          <a:blipFill>
            <a:blip r:embed="rId9"/>
            <a:stretch>
              <a:fillRect/>
            </a:stretch>
          </a:blipFill>
        </p:spPr>
        <p:txBody>
          <a:bodyPr/>
          <a:lstStyle/>
          <a:p>
            <a:endParaRPr lang="en-US"/>
          </a:p>
        </p:txBody>
      </p:sp>
      <p:sp>
        <p:nvSpPr>
          <p:cNvPr id="10" name="Freeform 10"/>
          <p:cNvSpPr/>
          <p:nvPr/>
        </p:nvSpPr>
        <p:spPr>
          <a:xfrm>
            <a:off x="10452091" y="4583270"/>
            <a:ext cx="1768585" cy="2180074"/>
          </a:xfrm>
          <a:custGeom>
            <a:avLst/>
            <a:gdLst/>
            <a:ahLst/>
            <a:cxnLst/>
            <a:rect l="l" t="t" r="r" b="b"/>
            <a:pathLst>
              <a:path w="1768585" h="2180074">
                <a:moveTo>
                  <a:pt x="0" y="0"/>
                </a:moveTo>
                <a:lnTo>
                  <a:pt x="1768585" y="0"/>
                </a:lnTo>
                <a:lnTo>
                  <a:pt x="1768585" y="2180074"/>
                </a:lnTo>
                <a:lnTo>
                  <a:pt x="0" y="2180074"/>
                </a:lnTo>
                <a:lnTo>
                  <a:pt x="0" y="0"/>
                </a:lnTo>
                <a:close/>
              </a:path>
            </a:pathLst>
          </a:custGeom>
          <a:blipFill>
            <a:blip r:embed="rId10"/>
            <a:stretch>
              <a:fillRect/>
            </a:stretch>
          </a:blipFill>
        </p:spPr>
        <p:txBody>
          <a:bodyPr/>
          <a:lstStyle/>
          <a:p>
            <a:endParaRPr lang="en-US"/>
          </a:p>
        </p:txBody>
      </p:sp>
      <p:sp>
        <p:nvSpPr>
          <p:cNvPr id="11" name="TextBox 11"/>
          <p:cNvSpPr txBox="1"/>
          <p:nvPr/>
        </p:nvSpPr>
        <p:spPr>
          <a:xfrm>
            <a:off x="734695" y="225125"/>
            <a:ext cx="3597605" cy="1758950"/>
          </a:xfrm>
          <a:prstGeom prst="rect">
            <a:avLst/>
          </a:prstGeom>
        </p:spPr>
        <p:txBody>
          <a:bodyPr lIns="0" tIns="0" rIns="0" bIns="0" rtlCol="0" anchor="t">
            <a:spAutoFit/>
          </a:bodyPr>
          <a:lstStyle/>
          <a:p>
            <a:pPr>
              <a:lnSpc>
                <a:spcPts val="6400"/>
              </a:lnSpc>
            </a:pPr>
            <a:r>
              <a:rPr lang="en-US" sz="5333">
                <a:solidFill>
                  <a:srgbClr val="EFEFEF"/>
                </a:solidFill>
                <a:latin typeface="Mero Thai"/>
              </a:rPr>
              <a:t>Future Scope</a:t>
            </a:r>
          </a:p>
        </p:txBody>
      </p:sp>
      <p:sp>
        <p:nvSpPr>
          <p:cNvPr id="12" name="TextBox 12"/>
          <p:cNvSpPr txBox="1"/>
          <p:nvPr/>
        </p:nvSpPr>
        <p:spPr>
          <a:xfrm>
            <a:off x="734695" y="3522006"/>
            <a:ext cx="3728815" cy="3061674"/>
          </a:xfrm>
          <a:prstGeom prst="rect">
            <a:avLst/>
          </a:prstGeom>
        </p:spPr>
        <p:txBody>
          <a:bodyPr lIns="0" tIns="0" rIns="0" bIns="0" rtlCol="0" anchor="t">
            <a:spAutoFit/>
          </a:bodyPr>
          <a:lstStyle/>
          <a:p>
            <a:pPr>
              <a:lnSpc>
                <a:spcPts val="2218"/>
              </a:lnSpc>
            </a:pPr>
            <a:r>
              <a:rPr lang="en-US" sz="1706">
                <a:solidFill>
                  <a:srgbClr val="EFEFEF"/>
                </a:solidFill>
                <a:latin typeface="Neue Machina Light"/>
              </a:rPr>
              <a:t>The project can be employed in cyber security firewalls for an early malicious URL detection.</a:t>
            </a:r>
          </a:p>
          <a:p>
            <a:pPr>
              <a:lnSpc>
                <a:spcPts val="2218"/>
              </a:lnSpc>
            </a:pPr>
            <a:endParaRPr lang="en-US" sz="1706">
              <a:solidFill>
                <a:srgbClr val="EFEFEF"/>
              </a:solidFill>
              <a:latin typeface="Neue Machina Light"/>
            </a:endParaRPr>
          </a:p>
          <a:p>
            <a:pPr>
              <a:lnSpc>
                <a:spcPts val="2218"/>
              </a:lnSpc>
            </a:pPr>
            <a:r>
              <a:rPr lang="en-US" sz="1706">
                <a:solidFill>
                  <a:srgbClr val="EFEFEF"/>
                </a:solidFill>
                <a:latin typeface="Neue Machina Light"/>
              </a:rPr>
              <a:t>The data used is quiet old, most of the malware URL’s have the tendency to change after certain period of time, we can employ pipelines and data scraping techniques to find the URL’s, and train the ML model.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633681" y="-3728797"/>
            <a:ext cx="11285548" cy="14376494"/>
          </a:xfrm>
          <a:custGeom>
            <a:avLst/>
            <a:gdLst/>
            <a:ahLst/>
            <a:cxnLst/>
            <a:rect l="l" t="t" r="r" b="b"/>
            <a:pathLst>
              <a:path w="11285548" h="14376494">
                <a:moveTo>
                  <a:pt x="0" y="0"/>
                </a:moveTo>
                <a:lnTo>
                  <a:pt x="11285548" y="0"/>
                </a:lnTo>
                <a:lnTo>
                  <a:pt x="11285548" y="14376494"/>
                </a:lnTo>
                <a:lnTo>
                  <a:pt x="0" y="1437649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175" y="0"/>
            <a:ext cx="5396851" cy="7315200"/>
            <a:chOff x="0" y="0"/>
            <a:chExt cx="2567252" cy="3479800"/>
          </a:xfrm>
        </p:grpSpPr>
        <p:sp>
          <p:nvSpPr>
            <p:cNvPr id="4" name="Freeform 4"/>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txBody>
            <a:bodyPr/>
            <a:lstStyle/>
            <a:p>
              <a:endParaRPr lang="en-US"/>
            </a:p>
          </p:txBody>
        </p:sp>
      </p:grpSp>
      <p:sp>
        <p:nvSpPr>
          <p:cNvPr id="5" name="TextBox 5"/>
          <p:cNvSpPr txBox="1"/>
          <p:nvPr/>
        </p:nvSpPr>
        <p:spPr>
          <a:xfrm>
            <a:off x="734695" y="1749417"/>
            <a:ext cx="3625424" cy="2048933"/>
          </a:xfrm>
          <a:prstGeom prst="rect">
            <a:avLst/>
          </a:prstGeom>
        </p:spPr>
        <p:txBody>
          <a:bodyPr lIns="0" tIns="0" rIns="0" bIns="0" rtlCol="0" anchor="t">
            <a:spAutoFit/>
          </a:bodyPr>
          <a:lstStyle/>
          <a:p>
            <a:pPr marL="0" lvl="0" indent="0">
              <a:lnSpc>
                <a:spcPts val="7509"/>
              </a:lnSpc>
              <a:spcBef>
                <a:spcPct val="0"/>
              </a:spcBef>
            </a:pPr>
            <a:r>
              <a:rPr lang="en-US" sz="6257">
                <a:solidFill>
                  <a:srgbClr val="EFEFEF"/>
                </a:solidFill>
                <a:latin typeface="Mero Thai"/>
              </a:rPr>
              <a:t>Thank you!</a:t>
            </a:r>
          </a:p>
        </p:txBody>
      </p:sp>
      <p:sp>
        <p:nvSpPr>
          <p:cNvPr id="6" name="TextBox 6"/>
          <p:cNvSpPr txBox="1"/>
          <p:nvPr/>
        </p:nvSpPr>
        <p:spPr>
          <a:xfrm>
            <a:off x="3175" y="4393774"/>
            <a:ext cx="7229152" cy="2368988"/>
          </a:xfrm>
          <a:prstGeom prst="rect">
            <a:avLst/>
          </a:prstGeom>
        </p:spPr>
        <p:txBody>
          <a:bodyPr lIns="0" tIns="0" rIns="0" bIns="0" rtlCol="0" anchor="t">
            <a:spAutoFit/>
          </a:bodyPr>
          <a:lstStyle/>
          <a:p>
            <a:pPr marL="0" lvl="0" indent="0" algn="ctr">
              <a:lnSpc>
                <a:spcPts val="2717"/>
              </a:lnSpc>
              <a:spcBef>
                <a:spcPct val="0"/>
              </a:spcBef>
            </a:pPr>
            <a:endParaRPr/>
          </a:p>
          <a:p>
            <a:pPr marL="0" lvl="0" indent="0" algn="ctr">
              <a:lnSpc>
                <a:spcPts val="2717"/>
              </a:lnSpc>
              <a:spcBef>
                <a:spcPct val="0"/>
              </a:spcBef>
            </a:pPr>
            <a:r>
              <a:rPr lang="en-US" sz="1941" u="none" strike="noStrike">
                <a:solidFill>
                  <a:srgbClr val="EFEFEF"/>
                </a:solidFill>
                <a:latin typeface="Neue Machina Light"/>
              </a:rPr>
              <a:t>Prasanth Sagar Kottakota (SUID: 969978673) </a:t>
            </a:r>
          </a:p>
          <a:p>
            <a:pPr marL="0" lvl="0" indent="0" algn="ctr">
              <a:lnSpc>
                <a:spcPts val="2717"/>
              </a:lnSpc>
              <a:spcBef>
                <a:spcPct val="0"/>
              </a:spcBef>
            </a:pPr>
            <a:r>
              <a:rPr lang="en-US" sz="1941" u="none" strike="noStrike">
                <a:solidFill>
                  <a:srgbClr val="EFEFEF"/>
                </a:solidFill>
                <a:latin typeface="Neue Machina Light"/>
              </a:rPr>
              <a:t>Sri Krishna Chaitanya Chivatam (SUID: 290797110) Shyam Sudheer Nadella (SUID: 364923152) </a:t>
            </a:r>
          </a:p>
          <a:p>
            <a:pPr marL="0" lvl="0" indent="0" algn="ctr">
              <a:lnSpc>
                <a:spcPts val="2717"/>
              </a:lnSpc>
              <a:spcBef>
                <a:spcPct val="0"/>
              </a:spcBef>
            </a:pPr>
            <a:r>
              <a:rPr lang="en-US" sz="1941" u="none" strike="noStrike">
                <a:solidFill>
                  <a:srgbClr val="EFEFEF"/>
                </a:solidFill>
                <a:latin typeface="Neue Machina Light"/>
              </a:rPr>
              <a:t>Vaibhav Krishna Joshi (SUID: 556679674) </a:t>
            </a:r>
          </a:p>
          <a:p>
            <a:pPr marL="0" lvl="0" indent="0" algn="ctr">
              <a:lnSpc>
                <a:spcPts val="2717"/>
              </a:lnSpc>
              <a:spcBef>
                <a:spcPct val="0"/>
              </a:spcBef>
            </a:pPr>
            <a:r>
              <a:rPr lang="en-US" sz="1941" u="none" strike="noStrike">
                <a:solidFill>
                  <a:srgbClr val="EFEFEF"/>
                </a:solidFill>
                <a:latin typeface="Neue Machina Light"/>
              </a:rPr>
              <a:t>Uday Kumar Putta (SUID: 317626035)</a:t>
            </a:r>
          </a:p>
          <a:p>
            <a:pPr marL="0" lvl="0" indent="0" algn="ctr">
              <a:lnSpc>
                <a:spcPts val="2717"/>
              </a:lnSpc>
              <a:spcBef>
                <a:spcPct val="0"/>
              </a:spcBef>
            </a:pPr>
            <a:endParaRPr lang="en-US" sz="1941" u="none" strike="noStrike">
              <a:solidFill>
                <a:srgbClr val="EFEFEF"/>
              </a:solidFill>
              <a:latin typeface="Neue Machina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935845" y="1721567"/>
            <a:ext cx="5018493" cy="3872066"/>
            <a:chOff x="0" y="0"/>
            <a:chExt cx="6691324" cy="5162754"/>
          </a:xfrm>
        </p:grpSpPr>
        <p:pic>
          <p:nvPicPr>
            <p:cNvPr id="3" name="Picture 3"/>
            <p:cNvPicPr>
              <a:picLocks noChangeAspect="1"/>
            </p:cNvPicPr>
            <p:nvPr/>
          </p:nvPicPr>
          <p:blipFill>
            <a:blip r:embed="rId2"/>
            <a:srcRect l="6824" r="6824"/>
            <a:stretch>
              <a:fillRect/>
            </a:stretch>
          </p:blipFill>
          <p:spPr>
            <a:xfrm>
              <a:off x="0" y="0"/>
              <a:ext cx="6691324" cy="5162754"/>
            </a:xfrm>
            <a:prstGeom prst="rect">
              <a:avLst/>
            </a:prstGeom>
          </p:spPr>
        </p:pic>
      </p:grpSp>
      <p:grpSp>
        <p:nvGrpSpPr>
          <p:cNvPr id="4" name="Group 4"/>
          <p:cNvGrpSpPr/>
          <p:nvPr/>
        </p:nvGrpSpPr>
        <p:grpSpPr>
          <a:xfrm>
            <a:off x="734695" y="948955"/>
            <a:ext cx="5963388" cy="4644678"/>
            <a:chOff x="0" y="0"/>
            <a:chExt cx="7951184" cy="6192904"/>
          </a:xfrm>
        </p:grpSpPr>
        <p:sp>
          <p:nvSpPr>
            <p:cNvPr id="5" name="TextBox 5"/>
            <p:cNvSpPr txBox="1"/>
            <p:nvPr/>
          </p:nvSpPr>
          <p:spPr>
            <a:xfrm>
              <a:off x="0" y="-142875"/>
              <a:ext cx="7951184" cy="1449408"/>
            </a:xfrm>
            <a:prstGeom prst="rect">
              <a:avLst/>
            </a:prstGeom>
          </p:spPr>
          <p:txBody>
            <a:bodyPr lIns="0" tIns="0" rIns="0" bIns="0" rtlCol="0" anchor="t">
              <a:spAutoFit/>
            </a:bodyPr>
            <a:lstStyle/>
            <a:p>
              <a:pPr marL="0" lvl="0" indent="0" algn="l">
                <a:lnSpc>
                  <a:spcPts val="7759"/>
                </a:lnSpc>
                <a:spcBef>
                  <a:spcPct val="0"/>
                </a:spcBef>
              </a:pPr>
              <a:r>
                <a:rPr lang="en-US" sz="6466">
                  <a:solidFill>
                    <a:srgbClr val="EFEFEF"/>
                  </a:solidFill>
                  <a:latin typeface="Mero Thai"/>
                </a:rPr>
                <a:t>Overview</a:t>
              </a:r>
            </a:p>
          </p:txBody>
        </p:sp>
        <p:sp>
          <p:nvSpPr>
            <p:cNvPr id="6" name="TextBox 6"/>
            <p:cNvSpPr txBox="1"/>
            <p:nvPr/>
          </p:nvSpPr>
          <p:spPr>
            <a:xfrm>
              <a:off x="0" y="1525945"/>
              <a:ext cx="7951184" cy="4666958"/>
            </a:xfrm>
            <a:prstGeom prst="rect">
              <a:avLst/>
            </a:prstGeom>
          </p:spPr>
          <p:txBody>
            <a:bodyPr lIns="0" tIns="0" rIns="0" bIns="0" rtlCol="0" anchor="t">
              <a:spAutoFit/>
            </a:bodyPr>
            <a:lstStyle/>
            <a:p>
              <a:pPr marL="0" lvl="0" indent="0" algn="l">
                <a:lnSpc>
                  <a:spcPts val="3086"/>
                </a:lnSpc>
                <a:spcBef>
                  <a:spcPct val="0"/>
                </a:spcBef>
              </a:pPr>
              <a:r>
                <a:rPr lang="en-US" sz="2204">
                  <a:solidFill>
                    <a:srgbClr val="EFEFEF"/>
                  </a:solidFill>
                  <a:latin typeface="Neue Machina Light"/>
                </a:rPr>
                <a:t>Leveraging advanced NLP and machine learning techniques to proactively detect and classify harmful URLs, enhancing cybersecurity. Employs BERT embeddings and traditional models like Random Forest for accurate threat analysis. System integrated into a Django-based website for real-time user feedback.</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93954" y="1235296"/>
            <a:ext cx="12023242" cy="5348384"/>
          </a:xfrm>
          <a:custGeom>
            <a:avLst/>
            <a:gdLst/>
            <a:ahLst/>
            <a:cxnLst/>
            <a:rect l="l" t="t" r="r" b="b"/>
            <a:pathLst>
              <a:path w="12023242" h="5348384">
                <a:moveTo>
                  <a:pt x="0" y="0"/>
                </a:moveTo>
                <a:lnTo>
                  <a:pt x="12023242" y="0"/>
                </a:lnTo>
                <a:lnTo>
                  <a:pt x="12023242" y="5348384"/>
                </a:lnTo>
                <a:lnTo>
                  <a:pt x="0" y="5348384"/>
                </a:lnTo>
                <a:lnTo>
                  <a:pt x="0" y="0"/>
                </a:lnTo>
                <a:close/>
              </a:path>
            </a:pathLst>
          </a:custGeom>
          <a:blipFill>
            <a:blip r:embed="rId2"/>
            <a:stretch>
              <a:fillRect t="-818" b="-2516"/>
            </a:stretch>
          </a:blipFill>
        </p:spPr>
        <p:txBody>
          <a:bodyPr/>
          <a:lstStyle/>
          <a:p>
            <a:endParaRPr lang="en-US"/>
          </a:p>
        </p:txBody>
      </p:sp>
      <p:sp>
        <p:nvSpPr>
          <p:cNvPr id="3" name="TextBox 3"/>
          <p:cNvSpPr txBox="1"/>
          <p:nvPr/>
        </p:nvSpPr>
        <p:spPr>
          <a:xfrm>
            <a:off x="3145516" y="335384"/>
            <a:ext cx="6720118" cy="706547"/>
          </a:xfrm>
          <a:prstGeom prst="rect">
            <a:avLst/>
          </a:prstGeom>
        </p:spPr>
        <p:txBody>
          <a:bodyPr lIns="0" tIns="0" rIns="0" bIns="0" rtlCol="0" anchor="t">
            <a:spAutoFit/>
          </a:bodyPr>
          <a:lstStyle/>
          <a:p>
            <a:pPr algn="ctr">
              <a:lnSpc>
                <a:spcPts val="5728"/>
              </a:lnSpc>
            </a:pPr>
            <a:r>
              <a:rPr lang="en-US" sz="4091" dirty="0">
                <a:solidFill>
                  <a:srgbClr val="EFEFEF"/>
                </a:solidFill>
                <a:latin typeface="Neue Machina Ultra-Bold"/>
                <a:hlinkClick r:id="rId3" action="ppaction://hlinksldjump"/>
              </a:rPr>
              <a:t>F</a:t>
            </a:r>
            <a:r>
              <a:rPr lang="en-US" sz="4091" dirty="0">
                <a:solidFill>
                  <a:srgbClr val="EFEFEF"/>
                </a:solidFill>
                <a:latin typeface="Neue Machina Ultra-Bold"/>
              </a:rPr>
              <a:t>lowchart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01625" cy="7315200"/>
          </a:xfrm>
          <a:custGeom>
            <a:avLst/>
            <a:gdLst/>
            <a:ahLst/>
            <a:cxnLst/>
            <a:rect l="l" t="t" r="r" b="b"/>
            <a:pathLst>
              <a:path w="13001625" h="7315200">
                <a:moveTo>
                  <a:pt x="0" y="0"/>
                </a:moveTo>
                <a:lnTo>
                  <a:pt x="13001625" y="0"/>
                </a:lnTo>
                <a:lnTo>
                  <a:pt x="13001625" y="7315200"/>
                </a:lnTo>
                <a:lnTo>
                  <a:pt x="0" y="7315200"/>
                </a:lnTo>
                <a:lnTo>
                  <a:pt x="0" y="0"/>
                </a:lnTo>
                <a:close/>
              </a:path>
            </a:pathLst>
          </a:custGeom>
          <a:blipFill>
            <a:blip r:embed="rId2"/>
            <a:stretch>
              <a:fillRect t="-30058" r="-9615" b="-29940"/>
            </a:stretch>
          </a:blipFill>
        </p:spPr>
        <p:txBody>
          <a:bodyPr/>
          <a:lstStyle/>
          <a:p>
            <a:endParaRPr lang="en-US"/>
          </a:p>
        </p:txBody>
      </p:sp>
      <p:sp>
        <p:nvSpPr>
          <p:cNvPr id="3" name="Freeform 3"/>
          <p:cNvSpPr/>
          <p:nvPr/>
        </p:nvSpPr>
        <p:spPr>
          <a:xfrm>
            <a:off x="9932542" y="156761"/>
            <a:ext cx="1942348" cy="1652761"/>
          </a:xfrm>
          <a:custGeom>
            <a:avLst/>
            <a:gdLst/>
            <a:ahLst/>
            <a:cxnLst/>
            <a:rect l="l" t="t" r="r" b="b"/>
            <a:pathLst>
              <a:path w="1942348" h="1652761">
                <a:moveTo>
                  <a:pt x="0" y="0"/>
                </a:moveTo>
                <a:lnTo>
                  <a:pt x="1942347" y="0"/>
                </a:lnTo>
                <a:lnTo>
                  <a:pt x="1942347" y="1652761"/>
                </a:lnTo>
                <a:lnTo>
                  <a:pt x="0" y="1652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8966" y="3427030"/>
            <a:ext cx="1446081" cy="461139"/>
          </a:xfrm>
          <a:custGeom>
            <a:avLst/>
            <a:gdLst/>
            <a:ahLst/>
            <a:cxnLst/>
            <a:rect l="l" t="t" r="r" b="b"/>
            <a:pathLst>
              <a:path w="1446081" h="461139">
                <a:moveTo>
                  <a:pt x="0" y="0"/>
                </a:moveTo>
                <a:lnTo>
                  <a:pt x="1446081" y="0"/>
                </a:lnTo>
                <a:lnTo>
                  <a:pt x="1446081" y="461140"/>
                </a:lnTo>
                <a:lnTo>
                  <a:pt x="0" y="461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766532" y="3103668"/>
            <a:ext cx="10656222" cy="984038"/>
          </a:xfrm>
          <a:prstGeom prst="rect">
            <a:avLst/>
          </a:prstGeom>
        </p:spPr>
        <p:txBody>
          <a:bodyPr lIns="0" tIns="0" rIns="0" bIns="0" rtlCol="0" anchor="t">
            <a:spAutoFit/>
          </a:bodyPr>
          <a:lstStyle/>
          <a:p>
            <a:pPr marL="0" lvl="0" indent="0">
              <a:lnSpc>
                <a:spcPts val="6791"/>
              </a:lnSpc>
              <a:spcBef>
                <a:spcPct val="0"/>
              </a:spcBef>
            </a:pPr>
            <a:r>
              <a:rPr lang="en-US" sz="5659">
                <a:solidFill>
                  <a:srgbClr val="EFEFEF"/>
                </a:solidFill>
                <a:latin typeface="Mero Thai"/>
              </a:rPr>
              <a:t>Data Analysis &amp; Visualization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19126" y="375421"/>
            <a:ext cx="9637761" cy="4407509"/>
          </a:xfrm>
          <a:custGeom>
            <a:avLst/>
            <a:gdLst/>
            <a:ahLst/>
            <a:cxnLst/>
            <a:rect l="l" t="t" r="r" b="b"/>
            <a:pathLst>
              <a:path w="9637761" h="4407509">
                <a:moveTo>
                  <a:pt x="0" y="0"/>
                </a:moveTo>
                <a:lnTo>
                  <a:pt x="9637761" y="0"/>
                </a:lnTo>
                <a:lnTo>
                  <a:pt x="9637761" y="4407508"/>
                </a:lnTo>
                <a:lnTo>
                  <a:pt x="0" y="4407508"/>
                </a:lnTo>
                <a:lnTo>
                  <a:pt x="0" y="0"/>
                </a:lnTo>
                <a:close/>
              </a:path>
            </a:pathLst>
          </a:custGeom>
          <a:blipFill>
            <a:blip r:embed="rId2"/>
            <a:stretch>
              <a:fillRect t="-5446"/>
            </a:stretch>
          </a:blipFill>
        </p:spPr>
        <p:txBody>
          <a:bodyPr/>
          <a:lstStyle/>
          <a:p>
            <a:endParaRPr lang="en-US"/>
          </a:p>
        </p:txBody>
      </p:sp>
      <p:sp>
        <p:nvSpPr>
          <p:cNvPr id="3" name="TextBox 3"/>
          <p:cNvSpPr txBox="1"/>
          <p:nvPr/>
        </p:nvSpPr>
        <p:spPr>
          <a:xfrm>
            <a:off x="1261620" y="4924958"/>
            <a:ext cx="8710826" cy="394089"/>
          </a:xfrm>
          <a:prstGeom prst="rect">
            <a:avLst/>
          </a:prstGeom>
        </p:spPr>
        <p:txBody>
          <a:bodyPr lIns="0" tIns="0" rIns="0" bIns="0" rtlCol="0" anchor="t">
            <a:spAutoFit/>
          </a:bodyPr>
          <a:lstStyle/>
          <a:p>
            <a:pPr algn="l">
              <a:lnSpc>
                <a:spcPts val="3186"/>
              </a:lnSpc>
            </a:pPr>
            <a:r>
              <a:rPr lang="en-US" sz="2276" u="sng">
                <a:solidFill>
                  <a:srgbClr val="EFEFEF"/>
                </a:solidFill>
                <a:latin typeface="Neue Machina Light"/>
                <a:hlinkClick r:id="rId3" action="ppaction://hlinksldjump"/>
              </a:rPr>
              <a:t>Benign URLs:</a:t>
            </a:r>
            <a:r>
              <a:rPr lang="en-US" sz="2276">
                <a:solidFill>
                  <a:srgbClr val="EFEFEF"/>
                </a:solidFill>
                <a:latin typeface="Neue Machina Light"/>
                <a:hlinkClick r:id="rId3" action="ppaction://hlinksldjump"/>
              </a:rPr>
              <a:t> Safe and legitimate websites.</a:t>
            </a:r>
          </a:p>
        </p:txBody>
      </p:sp>
      <p:sp>
        <p:nvSpPr>
          <p:cNvPr id="4" name="TextBox 4"/>
          <p:cNvSpPr txBox="1"/>
          <p:nvPr/>
        </p:nvSpPr>
        <p:spPr>
          <a:xfrm>
            <a:off x="1261620" y="5463917"/>
            <a:ext cx="11014835" cy="389453"/>
          </a:xfrm>
          <a:prstGeom prst="rect">
            <a:avLst/>
          </a:prstGeom>
        </p:spPr>
        <p:txBody>
          <a:bodyPr lIns="0" tIns="0" rIns="0" bIns="0" rtlCol="0" anchor="t">
            <a:spAutoFit/>
          </a:bodyPr>
          <a:lstStyle/>
          <a:p>
            <a:pPr algn="l">
              <a:lnSpc>
                <a:spcPts val="3185"/>
              </a:lnSpc>
            </a:pPr>
            <a:r>
              <a:rPr lang="en-US" sz="2275" u="sng">
                <a:solidFill>
                  <a:srgbClr val="EFEFEF"/>
                </a:solidFill>
                <a:latin typeface="Neue Machina Light"/>
                <a:hlinkClick r:id="rId3" action="ppaction://hlinksldjump"/>
              </a:rPr>
              <a:t>Defacement URLs:</a:t>
            </a:r>
            <a:r>
              <a:rPr lang="en-US" sz="2275">
                <a:solidFill>
                  <a:srgbClr val="EFEFEF"/>
                </a:solidFill>
                <a:latin typeface="Neue Machina Light"/>
                <a:hlinkClick r:id="rId3" action="ppaction://hlinksldjump"/>
              </a:rPr>
              <a:t> Websites that have been maliciously altered</a:t>
            </a:r>
            <a:r>
              <a:rPr lang="en-US" sz="2275">
                <a:solidFill>
                  <a:srgbClr val="EFEFEF"/>
                </a:solidFill>
                <a:latin typeface="Neue Machina"/>
              </a:rPr>
              <a:t>.</a:t>
            </a:r>
          </a:p>
        </p:txBody>
      </p:sp>
      <p:sp>
        <p:nvSpPr>
          <p:cNvPr id="5" name="TextBox 5"/>
          <p:cNvSpPr txBox="1"/>
          <p:nvPr/>
        </p:nvSpPr>
        <p:spPr>
          <a:xfrm>
            <a:off x="1261620" y="5998239"/>
            <a:ext cx="11014835" cy="389453"/>
          </a:xfrm>
          <a:prstGeom prst="rect">
            <a:avLst/>
          </a:prstGeom>
        </p:spPr>
        <p:txBody>
          <a:bodyPr lIns="0" tIns="0" rIns="0" bIns="0" rtlCol="0" anchor="t">
            <a:spAutoFit/>
          </a:bodyPr>
          <a:lstStyle/>
          <a:p>
            <a:pPr algn="l">
              <a:lnSpc>
                <a:spcPts val="3185"/>
              </a:lnSpc>
            </a:pPr>
            <a:r>
              <a:rPr lang="en-US" sz="2275" u="sng">
                <a:solidFill>
                  <a:srgbClr val="EFEFEF"/>
                </a:solidFill>
                <a:latin typeface="Neue Machina Light"/>
                <a:hlinkClick r:id="rId3" action="ppaction://hlinksldjump"/>
              </a:rPr>
              <a:t>Phishing URLs:</a:t>
            </a:r>
            <a:r>
              <a:rPr lang="en-US" sz="2275">
                <a:solidFill>
                  <a:srgbClr val="EFEFEF"/>
                </a:solidFill>
                <a:latin typeface="Neue Machina Light"/>
                <a:hlinkClick r:id="rId3" action="ppaction://hlinksldjump"/>
              </a:rPr>
              <a:t> Deceptive websites that mimic legitimate ones</a:t>
            </a:r>
            <a:r>
              <a:rPr lang="en-US" sz="2275">
                <a:solidFill>
                  <a:srgbClr val="EFEFEF"/>
                </a:solidFill>
                <a:latin typeface="Neue Machina"/>
              </a:rPr>
              <a:t>. </a:t>
            </a:r>
          </a:p>
        </p:txBody>
      </p:sp>
      <p:sp>
        <p:nvSpPr>
          <p:cNvPr id="6" name="TextBox 6"/>
          <p:cNvSpPr txBox="1"/>
          <p:nvPr/>
        </p:nvSpPr>
        <p:spPr>
          <a:xfrm>
            <a:off x="1261620" y="6582415"/>
            <a:ext cx="11201677" cy="389453"/>
          </a:xfrm>
          <a:prstGeom prst="rect">
            <a:avLst/>
          </a:prstGeom>
        </p:spPr>
        <p:txBody>
          <a:bodyPr lIns="0" tIns="0" rIns="0" bIns="0" rtlCol="0" anchor="t">
            <a:spAutoFit/>
          </a:bodyPr>
          <a:lstStyle/>
          <a:p>
            <a:pPr algn="l">
              <a:lnSpc>
                <a:spcPts val="3185"/>
              </a:lnSpc>
            </a:pPr>
            <a:r>
              <a:rPr lang="en-US" sz="2275" u="sng">
                <a:solidFill>
                  <a:srgbClr val="EFEFEF"/>
                </a:solidFill>
                <a:latin typeface="Neue Machina Light"/>
                <a:hlinkClick r:id="rId3" action="ppaction://hlinksldjump"/>
              </a:rPr>
              <a:t>Malware URLs:</a:t>
            </a:r>
            <a:r>
              <a:rPr lang="en-US" sz="2275">
                <a:solidFill>
                  <a:srgbClr val="EFEFEF"/>
                </a:solidFill>
                <a:latin typeface="Neue Machina Light"/>
                <a:hlinkClick r:id="rId3" action="ppaction://hlinksldjump"/>
              </a:rPr>
              <a:t> Websites designed to infect visitors' devices</a:t>
            </a:r>
            <a:r>
              <a:rPr lang="en-US" sz="2275">
                <a:solidFill>
                  <a:srgbClr val="EFEFEF"/>
                </a:solidFill>
                <a:latin typeface="Neue Machina"/>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17403" y="1233799"/>
            <a:ext cx="9901644" cy="5349881"/>
          </a:xfrm>
          <a:custGeom>
            <a:avLst/>
            <a:gdLst/>
            <a:ahLst/>
            <a:cxnLst/>
            <a:rect l="l" t="t" r="r" b="b"/>
            <a:pathLst>
              <a:path w="9901644" h="5349881">
                <a:moveTo>
                  <a:pt x="0" y="0"/>
                </a:moveTo>
                <a:lnTo>
                  <a:pt x="9901644" y="0"/>
                </a:lnTo>
                <a:lnTo>
                  <a:pt x="9901644" y="5349881"/>
                </a:lnTo>
                <a:lnTo>
                  <a:pt x="0" y="534988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898171" y="511175"/>
            <a:ext cx="7214809" cy="393065"/>
          </a:xfrm>
          <a:prstGeom prst="rect">
            <a:avLst/>
          </a:prstGeom>
        </p:spPr>
        <p:txBody>
          <a:bodyPr lIns="0" tIns="0" rIns="0" bIns="0" rtlCol="0" anchor="t">
            <a:spAutoFit/>
          </a:bodyPr>
          <a:lstStyle/>
          <a:p>
            <a:pPr algn="ctr">
              <a:lnSpc>
                <a:spcPts val="2730"/>
              </a:lnSpc>
              <a:spcBef>
                <a:spcPct val="0"/>
              </a:spcBef>
            </a:pPr>
            <a:r>
              <a:rPr lang="en-US" sz="2275" u="sng">
                <a:solidFill>
                  <a:srgbClr val="FFFFFF"/>
                </a:solidFill>
                <a:latin typeface="Mero Thai"/>
                <a:hlinkClick r:id="rId3" action="ppaction://hlinksldjump"/>
              </a:rPr>
              <a:t>M</a:t>
            </a:r>
            <a:r>
              <a:rPr lang="en-US" sz="2275">
                <a:solidFill>
                  <a:srgbClr val="FFFFFF"/>
                </a:solidFill>
                <a:latin typeface="Mero Thai"/>
              </a:rPr>
              <a:t>ost Repeated Words In URLs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97949" y="1485290"/>
            <a:ext cx="9015253" cy="4344620"/>
          </a:xfrm>
          <a:custGeom>
            <a:avLst/>
            <a:gdLst/>
            <a:ahLst/>
            <a:cxnLst/>
            <a:rect l="l" t="t" r="r" b="b"/>
            <a:pathLst>
              <a:path w="9015253" h="4344620">
                <a:moveTo>
                  <a:pt x="0" y="0"/>
                </a:moveTo>
                <a:lnTo>
                  <a:pt x="9015252" y="0"/>
                </a:lnTo>
                <a:lnTo>
                  <a:pt x="9015252" y="4344620"/>
                </a:lnTo>
                <a:lnTo>
                  <a:pt x="0" y="434462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145516" y="447455"/>
            <a:ext cx="6720118" cy="501455"/>
          </a:xfrm>
          <a:prstGeom prst="rect">
            <a:avLst/>
          </a:prstGeom>
        </p:spPr>
        <p:txBody>
          <a:bodyPr lIns="0" tIns="0" rIns="0" bIns="0" rtlCol="0" anchor="t">
            <a:spAutoFit/>
          </a:bodyPr>
          <a:lstStyle/>
          <a:p>
            <a:pPr algn="ctr">
              <a:lnSpc>
                <a:spcPts val="4035"/>
              </a:lnSpc>
            </a:pPr>
            <a:r>
              <a:rPr lang="en-US" sz="2882">
                <a:solidFill>
                  <a:srgbClr val="EFEFEF"/>
                </a:solidFill>
                <a:latin typeface="Neue Machina Light"/>
                <a:hlinkClick r:id="rId3" action="ppaction://hlinksldjump"/>
              </a:rPr>
              <a:t>L</a:t>
            </a:r>
            <a:r>
              <a:rPr lang="en-US" sz="2882">
                <a:solidFill>
                  <a:srgbClr val="EFEFEF"/>
                </a:solidFill>
                <a:latin typeface="Neue Machina"/>
              </a:rPr>
              <a:t>ength Of URLs in the data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23876" y="1628873"/>
            <a:ext cx="10808603" cy="4660590"/>
          </a:xfrm>
          <a:custGeom>
            <a:avLst/>
            <a:gdLst/>
            <a:ahLst/>
            <a:cxnLst/>
            <a:rect l="l" t="t" r="r" b="b"/>
            <a:pathLst>
              <a:path w="10808603" h="4660590">
                <a:moveTo>
                  <a:pt x="0" y="0"/>
                </a:moveTo>
                <a:lnTo>
                  <a:pt x="10808603" y="0"/>
                </a:lnTo>
                <a:lnTo>
                  <a:pt x="10808603" y="4660591"/>
                </a:lnTo>
                <a:lnTo>
                  <a:pt x="0" y="466059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773838" y="650621"/>
            <a:ext cx="6720118" cy="501455"/>
          </a:xfrm>
          <a:prstGeom prst="rect">
            <a:avLst/>
          </a:prstGeom>
        </p:spPr>
        <p:txBody>
          <a:bodyPr lIns="0" tIns="0" rIns="0" bIns="0" rtlCol="0" anchor="t">
            <a:spAutoFit/>
          </a:bodyPr>
          <a:lstStyle/>
          <a:p>
            <a:pPr algn="ctr">
              <a:lnSpc>
                <a:spcPts val="4035"/>
              </a:lnSpc>
            </a:pPr>
            <a:r>
              <a:rPr lang="en-US" sz="2882">
                <a:solidFill>
                  <a:srgbClr val="EFEFEF"/>
                </a:solidFill>
                <a:latin typeface="Neue Machina Light"/>
                <a:hlinkClick r:id="rId3" action="ppaction://hlinksldjump"/>
              </a:rPr>
              <a:t>H</a:t>
            </a:r>
            <a:r>
              <a:rPr lang="en-US" sz="2882">
                <a:solidFill>
                  <a:srgbClr val="EFEFEF"/>
                </a:solidFill>
                <a:latin typeface="Neue Machina"/>
              </a:rPr>
              <a:t>eatMap Of URLs Per Country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1438</Words>
  <Application>Microsoft Macintosh PowerPoint</Application>
  <PresentationFormat>Custom</PresentationFormat>
  <Paragraphs>131</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Neue Machina Ultra-Bold</vt:lpstr>
      <vt:lpstr>Neue Machina</vt:lpstr>
      <vt:lpstr>Calibri</vt:lpstr>
      <vt:lpstr>Mero Thai</vt:lpstr>
      <vt:lpstr>Neue Machina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NLP600-Presentation</dc:title>
  <cp:lastModifiedBy>Sri Krishna Chaitanya Chivatam</cp:lastModifiedBy>
  <cp:revision>3</cp:revision>
  <dcterms:created xsi:type="dcterms:W3CDTF">2006-08-16T00:00:00Z</dcterms:created>
  <dcterms:modified xsi:type="dcterms:W3CDTF">2024-04-23T12:24:58Z</dcterms:modified>
  <dc:identifier>DAGDK0R2Az4</dc:identifier>
</cp:coreProperties>
</file>